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504F7-AC1A-45CA-88B9-A696CB4EF6BB}" v="5" dt="2025-09-09T14:56:18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70" d="100"/>
          <a:sy n="270" d="100"/>
        </p:scale>
        <p:origin x="-7603" y="-7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ogen Lloyd" userId="be7e678b-bdd1-4dc2-b342-615970a99d0a" providerId="ADAL" clId="{D66504F7-AC1A-45CA-88B9-A696CB4EF6BB}"/>
    <pc:docChg chg="custSel modSld">
      <pc:chgData name="Imogen Lloyd" userId="be7e678b-bdd1-4dc2-b342-615970a99d0a" providerId="ADAL" clId="{D66504F7-AC1A-45CA-88B9-A696CB4EF6BB}" dt="2025-09-09T15:02:45.283" v="35" actId="207"/>
      <pc:docMkLst>
        <pc:docMk/>
      </pc:docMkLst>
      <pc:sldChg chg="addSp delSp modSp mod">
        <pc:chgData name="Imogen Lloyd" userId="be7e678b-bdd1-4dc2-b342-615970a99d0a" providerId="ADAL" clId="{D66504F7-AC1A-45CA-88B9-A696CB4EF6BB}" dt="2025-09-09T15:02:45.283" v="35" actId="207"/>
        <pc:sldMkLst>
          <pc:docMk/>
          <pc:sldMk cId="2066420587" sldId="256"/>
        </pc:sldMkLst>
        <pc:spChg chg="mod topLvl">
          <ac:chgData name="Imogen Lloyd" userId="be7e678b-bdd1-4dc2-b342-615970a99d0a" providerId="ADAL" clId="{D66504F7-AC1A-45CA-88B9-A696CB4EF6BB}" dt="2025-09-09T14:56:10.861" v="8" actId="164"/>
          <ac:spMkLst>
            <pc:docMk/>
            <pc:sldMk cId="2066420587" sldId="256"/>
            <ac:spMk id="11" creationId="{E432CD41-6DA8-8CEB-D14C-151CFF873C71}"/>
          </ac:spMkLst>
        </pc:spChg>
        <pc:spChg chg="mod topLvl">
          <ac:chgData name="Imogen Lloyd" userId="be7e678b-bdd1-4dc2-b342-615970a99d0a" providerId="ADAL" clId="{D66504F7-AC1A-45CA-88B9-A696CB4EF6BB}" dt="2025-09-09T14:56:10.861" v="8" actId="164"/>
          <ac:spMkLst>
            <pc:docMk/>
            <pc:sldMk cId="2066420587" sldId="256"/>
            <ac:spMk id="12" creationId="{1AEF8177-94B4-25C3-881A-FC7A3C411957}"/>
          </ac:spMkLst>
        </pc:spChg>
        <pc:spChg chg="mod topLvl">
          <ac:chgData name="Imogen Lloyd" userId="be7e678b-bdd1-4dc2-b342-615970a99d0a" providerId="ADAL" clId="{D66504F7-AC1A-45CA-88B9-A696CB4EF6BB}" dt="2025-09-09T14:56:10.861" v="8" actId="164"/>
          <ac:spMkLst>
            <pc:docMk/>
            <pc:sldMk cId="2066420587" sldId="256"/>
            <ac:spMk id="13" creationId="{3F7D9C1A-5978-C9F0-B024-9E676A6E1B7D}"/>
          </ac:spMkLst>
        </pc:spChg>
        <pc:spChg chg="mod topLvl">
          <ac:chgData name="Imogen Lloyd" userId="be7e678b-bdd1-4dc2-b342-615970a99d0a" providerId="ADAL" clId="{D66504F7-AC1A-45CA-88B9-A696CB4EF6BB}" dt="2025-09-09T14:56:10.861" v="8" actId="164"/>
          <ac:spMkLst>
            <pc:docMk/>
            <pc:sldMk cId="2066420587" sldId="256"/>
            <ac:spMk id="14" creationId="{31847A28-2B63-0B26-EBA8-DE4513E9B16D}"/>
          </ac:spMkLst>
        </pc:spChg>
        <pc:spChg chg="mod topLvl">
          <ac:chgData name="Imogen Lloyd" userId="be7e678b-bdd1-4dc2-b342-615970a99d0a" providerId="ADAL" clId="{D66504F7-AC1A-45CA-88B9-A696CB4EF6BB}" dt="2025-09-09T14:56:10.861" v="8" actId="164"/>
          <ac:spMkLst>
            <pc:docMk/>
            <pc:sldMk cId="2066420587" sldId="256"/>
            <ac:spMk id="15" creationId="{519A93F9-618B-6CFC-C412-B1D8DC6EEBEC}"/>
          </ac:spMkLst>
        </pc:spChg>
        <pc:spChg chg="add mod">
          <ac:chgData name="Imogen Lloyd" userId="be7e678b-bdd1-4dc2-b342-615970a99d0a" providerId="ADAL" clId="{D66504F7-AC1A-45CA-88B9-A696CB4EF6BB}" dt="2025-09-09T14:56:18.030" v="9" actId="164"/>
          <ac:spMkLst>
            <pc:docMk/>
            <pc:sldMk cId="2066420587" sldId="256"/>
            <ac:spMk id="16" creationId="{B6A64231-2CF9-E4EF-4199-469294B183D9}"/>
          </ac:spMkLst>
        </pc:spChg>
        <pc:grpChg chg="add del mod">
          <ac:chgData name="Imogen Lloyd" userId="be7e678b-bdd1-4dc2-b342-615970a99d0a" providerId="ADAL" clId="{D66504F7-AC1A-45CA-88B9-A696CB4EF6BB}" dt="2025-09-09T14:56:05.875" v="7" actId="165"/>
          <ac:grpSpMkLst>
            <pc:docMk/>
            <pc:sldMk cId="2066420587" sldId="256"/>
            <ac:grpSpMk id="3" creationId="{59AD2110-9CE7-37CE-9C74-EA22F38CDC89}"/>
          </ac:grpSpMkLst>
        </pc:grpChg>
        <pc:grpChg chg="add mod">
          <ac:chgData name="Imogen Lloyd" userId="be7e678b-bdd1-4dc2-b342-615970a99d0a" providerId="ADAL" clId="{D66504F7-AC1A-45CA-88B9-A696CB4EF6BB}" dt="2025-09-09T14:56:18.030" v="9" actId="164"/>
          <ac:grpSpMkLst>
            <pc:docMk/>
            <pc:sldMk cId="2066420587" sldId="256"/>
            <ac:grpSpMk id="17" creationId="{9C72B73E-E390-9057-2AA4-36B2EE26A8F3}"/>
          </ac:grpSpMkLst>
        </pc:grpChg>
        <pc:grpChg chg="add mod">
          <ac:chgData name="Imogen Lloyd" userId="be7e678b-bdd1-4dc2-b342-615970a99d0a" providerId="ADAL" clId="{D66504F7-AC1A-45CA-88B9-A696CB4EF6BB}" dt="2025-09-09T14:56:29.899" v="12" actId="1076"/>
          <ac:grpSpMkLst>
            <pc:docMk/>
            <pc:sldMk cId="2066420587" sldId="256"/>
            <ac:grpSpMk id="18" creationId="{7C8560A5-C83E-7073-9010-DF42C12032EA}"/>
          </ac:grpSpMkLst>
        </pc:grpChg>
        <pc:graphicFrameChg chg="modGraphic">
          <ac:chgData name="Imogen Lloyd" userId="be7e678b-bdd1-4dc2-b342-615970a99d0a" providerId="ADAL" clId="{D66504F7-AC1A-45CA-88B9-A696CB4EF6BB}" dt="2025-09-09T15:02:45.283" v="35" actId="207"/>
          <ac:graphicFrameMkLst>
            <pc:docMk/>
            <pc:sldMk cId="2066420587" sldId="256"/>
            <ac:graphicFrameMk id="5" creationId="{F1AE398D-3D8D-4000-9821-E537538B890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3595-072B-47D5-82F8-4F517E98D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B58C3-6356-4D45-8C4C-BC398AF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3818-F4C7-4088-A695-F14EA8F9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42D0-A711-43E8-B3AB-E531A47C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EAAEE-11ED-44A1-B048-A26393C8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6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5CDF-CB55-4504-BE77-4D89DA2C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CCEAC-FD01-4334-B03D-0A84DCF99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355C8-C2B0-4C72-A1B4-35652373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DF0BB-A1BF-4330-B7FB-5A365564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273B-3BA7-46E7-AC83-5140326F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54EE08-EE12-4AFE-ACA3-2ED0757D4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524F0-DB15-4BEE-B5BA-D047BB444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3E974-E478-45C1-9755-5462C302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C809-FCE3-429D-9EAD-4C2594BC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C198E-DD04-4AFA-BC00-59624207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A81D-0886-4249-BFC0-34E1D27D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FF39-495E-4F58-95BF-55057C2A7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B45F8-32EF-4989-8AF8-7B7E84AC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52146-81E7-47FD-A213-5E3EE79F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DFF5D-4EDE-4C71-BC7B-CAECCF79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3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B1A5-77A5-4906-A621-8C0C90E4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1ED78-AC60-4633-B527-8D1FBE78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5B43C-15DE-4B83-B06F-B7C611A6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038E-945E-4C96-88F2-07B02B11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C92B0-6543-47BF-B318-1E30BD1B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3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7529-688C-4BFA-9A92-17F50ABE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A0813-FECC-4847-92E6-28A1421F4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FE807-DBAC-4C36-B736-02B00237B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13513-940B-49F4-9DCF-FC9A0F9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88EA5-8548-4540-B1D7-B2C80A29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DEF00-B583-4FAB-B150-A9B41AC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D122-ED38-4048-B98B-1D7115BD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5246D-E4CA-4B33-843B-4FA4F9928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60331-9250-4D83-84A2-4B8D14AC0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24D0A-3649-4D01-8CC1-790D93AE5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A0426-DBC2-4ACD-AA3F-7C0E7E770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A19D9-A531-4F81-89EC-09105DB8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9B7B5-7FE0-4092-A53A-A46B186F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A6EB6-E272-45A8-AC97-85056F58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3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83C6-C6D4-489B-9A0D-89373519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2FC1E-0E3E-4026-8754-ABF93471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10935-8E6C-458C-9E16-28F79A28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F754C-10A4-42BF-85AD-0BF7A085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3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D9073-8A12-4221-9157-E0A72C5F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8D364-2DBA-438D-8AF4-D079535C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6A339-AB5C-4365-BE8E-AC5E7B61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7F85-6F7C-487E-A370-130F9BDE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726F-241B-421F-A1AC-2AECFB8A8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32E44-7643-40F2-9DA3-463B5F75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B3DED-9748-4A9E-BFEC-3C78EC9A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4D1F4-AD0E-4095-A65A-A6DD0512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10AD6-573A-45C0-A17F-092B145C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8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90C2-0396-465E-AF3B-4A83EDD8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4F92-31E8-4B11-8A54-289B6029E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72611-F190-444E-ABAF-E4B85AD8C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FB8E4-29AD-4F84-9BEA-5A7A92BB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1A2D8-17C1-4BC8-9C6A-9FA072DE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35081-4801-4C2C-8F9B-1815D3F5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4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CEA9F-121F-4646-BEA2-BA4BF2E7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51CA9-3CF4-48D3-8F5A-C68702784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3F59-A0DB-4812-978D-E01AAD725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313B-39AC-4220-9F76-20E99C0B521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4816F-AF23-42BF-AA29-1258DF468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D92F1-C6B5-4A47-8264-91715E79A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AE398D-3D8D-4000-9821-E537538B8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10533"/>
              </p:ext>
            </p:extLst>
          </p:nvPr>
        </p:nvGraphicFramePr>
        <p:xfrm>
          <a:off x="0" y="0"/>
          <a:ext cx="12181899" cy="6803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1450">
                  <a:extLst>
                    <a:ext uri="{9D8B030D-6E8A-4147-A177-3AD203B41FA5}">
                      <a16:colId xmlns:a16="http://schemas.microsoft.com/office/drawing/2014/main" val="4081131374"/>
                    </a:ext>
                  </a:extLst>
                </a:gridCol>
                <a:gridCol w="3379625">
                  <a:extLst>
                    <a:ext uri="{9D8B030D-6E8A-4147-A177-3AD203B41FA5}">
                      <a16:colId xmlns:a16="http://schemas.microsoft.com/office/drawing/2014/main" val="3695884386"/>
                    </a:ext>
                  </a:extLst>
                </a:gridCol>
                <a:gridCol w="1677768">
                  <a:extLst>
                    <a:ext uri="{9D8B030D-6E8A-4147-A177-3AD203B41FA5}">
                      <a16:colId xmlns:a16="http://schemas.microsoft.com/office/drawing/2014/main" val="2728315282"/>
                    </a:ext>
                  </a:extLst>
                </a:gridCol>
                <a:gridCol w="1714248">
                  <a:extLst>
                    <a:ext uri="{9D8B030D-6E8A-4147-A177-3AD203B41FA5}">
                      <a16:colId xmlns:a16="http://schemas.microsoft.com/office/drawing/2014/main" val="2783911045"/>
                    </a:ext>
                  </a:extLst>
                </a:gridCol>
                <a:gridCol w="1296166">
                  <a:extLst>
                    <a:ext uri="{9D8B030D-6E8A-4147-A177-3AD203B41FA5}">
                      <a16:colId xmlns:a16="http://schemas.microsoft.com/office/drawing/2014/main" val="100596991"/>
                    </a:ext>
                  </a:extLst>
                </a:gridCol>
                <a:gridCol w="3002642">
                  <a:extLst>
                    <a:ext uri="{9D8B030D-6E8A-4147-A177-3AD203B41FA5}">
                      <a16:colId xmlns:a16="http://schemas.microsoft.com/office/drawing/2014/main" val="2194808496"/>
                    </a:ext>
                  </a:extLst>
                </a:gridCol>
              </a:tblGrid>
              <a:tr h="278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Year  5</a:t>
                      </a:r>
                      <a:endParaRPr lang="en-GB" sz="1600" dirty="0">
                        <a:effectLst/>
                        <a:latin typeface="Monster Phonics Regular" panose="02000000000000000000" pitchFamily="50" charset="0"/>
                        <a:ea typeface="Calibri" panose="020F0502020204030204" pitchFamily="34" charset="0"/>
                        <a:cs typeface="Monster Phonics Regular" panose="02000000000000000000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Subject: History</a:t>
                      </a:r>
                      <a:endParaRPr lang="en-GB" sz="1600" dirty="0">
                        <a:effectLst/>
                        <a:latin typeface="Monster Phonics Regular" panose="02000000000000000000" pitchFamily="50" charset="0"/>
                        <a:ea typeface="Calibri" panose="020F0502020204030204" pitchFamily="34" charset="0"/>
                        <a:cs typeface="Monster Phonics Regular" panose="02000000000000000000" pitchFamily="50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Unit Title: Ground-breaking</a:t>
                      </a:r>
                      <a:r>
                        <a:rPr lang="en-GB" sz="1600" b="1" baseline="0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 Greeks</a:t>
                      </a:r>
                      <a:endParaRPr lang="en-GB" sz="1600" dirty="0">
                        <a:effectLst/>
                        <a:latin typeface="Monster Phonics Regular" panose="02000000000000000000" pitchFamily="50" charset="0"/>
                        <a:ea typeface="Calibri" panose="020F0502020204030204" pitchFamily="34" charset="0"/>
                        <a:cs typeface="Monster Phonics Regular" panose="02000000000000000000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Title: The Amazon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118108"/>
                  </a:ext>
                </a:extLst>
              </a:tr>
              <a:tr h="521599">
                <a:tc rowSpan="2" gridSpan="4">
                  <a:txBody>
                    <a:bodyPr/>
                    <a:lstStyle/>
                    <a:p>
                      <a:pPr marL="0" indent="0">
                        <a:buSzPct val="250000"/>
                        <a:buFont typeface="Courier New" panose="02070309020205020404" pitchFamily="49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Knowledge statements: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Monster Phonics Regular" panose="02000000000000000000" pitchFamily="50" charset="0"/>
                        <a:ea typeface="+mn-ea"/>
                        <a:cs typeface="Monster Phonics Regular" panose="02000000000000000000" pitchFamily="50" charset="0"/>
                      </a:endParaRPr>
                    </a:p>
                    <a:p>
                      <a:pPr marL="285750" lvl="0" indent="-285750">
                        <a:buSzPct val="250000"/>
                        <a:buFont typeface="Courier New" panose="02070309020205020404" pitchFamily="49" charset="0"/>
                        <a:buChar char="o"/>
                      </a:pPr>
                      <a:r>
                        <a:rPr lang="en-GB" sz="1250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I can study Greek life and achievements and their influence on the western world (Ancient Greece).</a:t>
                      </a:r>
                    </a:p>
                    <a:p>
                      <a:pPr marL="285750" lvl="0" indent="-285750">
                        <a:buSzPct val="250000"/>
                        <a:buFont typeface="Courier New" panose="02070309020205020404" pitchFamily="49" charset="0"/>
                        <a:buChar char="o"/>
                      </a:pPr>
                      <a:r>
                        <a:rPr lang="en-GB" sz="1250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I can order and summarise key events during this historical period using timelines.</a:t>
                      </a:r>
                    </a:p>
                    <a:p>
                      <a:pPr marL="285750" lvl="0" indent="-285750">
                        <a:buSzPct val="250000"/>
                        <a:buFont typeface="Courier New" panose="02070309020205020404" pitchFamily="49" charset="0"/>
                        <a:buChar char="o"/>
                      </a:pPr>
                      <a:r>
                        <a:rPr lang="en-GB" sz="1250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I can compare what life was like in Ancient Greek to life today.</a:t>
                      </a:r>
                    </a:p>
                    <a:p>
                      <a:pPr marL="285750" lvl="0" indent="-285750">
                        <a:buSzPct val="250000"/>
                        <a:buFont typeface="Courier New" panose="02070309020205020404" pitchFamily="49" charset="0"/>
                        <a:buChar char="o"/>
                      </a:pPr>
                      <a:r>
                        <a:rPr lang="en-GB" sz="1250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I can identify key gods and goddesses in the Ancient Greek Culture.</a:t>
                      </a:r>
                    </a:p>
                    <a:p>
                      <a:pPr marL="285750" lvl="0" indent="-285750">
                        <a:buSzPct val="250000"/>
                        <a:buFont typeface="Courier New" panose="02070309020205020404" pitchFamily="49" charset="0"/>
                        <a:buChar char="o"/>
                      </a:pPr>
                      <a:r>
                        <a:rPr lang="en-GB" sz="1250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I can explain the key characteristics of the Athenians and the Spartans.</a:t>
                      </a:r>
                    </a:p>
                    <a:p>
                      <a:pPr marL="285750" indent="-285750">
                        <a:buSzPct val="250000"/>
                        <a:buFont typeface="Courier New" panose="02070309020205020404" pitchFamily="49" charset="0"/>
                        <a:buChar char="o"/>
                      </a:pPr>
                      <a:r>
                        <a:rPr lang="en-GB" sz="1250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I can explain how the Olympics began and how it has influences modern day Olympics.</a:t>
                      </a:r>
                      <a:endParaRPr lang="en-GB" sz="1250" kern="1200" baseline="0" dirty="0">
                        <a:solidFill>
                          <a:schemeClr val="tx1"/>
                        </a:solidFill>
                        <a:effectLst/>
                        <a:latin typeface="Monster Phonics Regular" panose="02000000000000000000" pitchFamily="50" charset="0"/>
                        <a:ea typeface="+mn-ea"/>
                        <a:cs typeface="Monster Phonics Regular" panose="02000000000000000000" pitchFamily="50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140606"/>
                  </a:ext>
                </a:extLst>
              </a:tr>
              <a:tr h="1019778"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are Historians: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can put historical events in</a:t>
                      </a:r>
                      <a:r>
                        <a:rPr lang="en-GB" sz="1200" b="0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chronological order.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can use common words and phrases to speak about the past.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can talk about significant historical people</a:t>
                      </a:r>
                      <a:r>
                        <a:rPr lang="en-GB" sz="1200" b="0" baseline="0" dirty="0"/>
                        <a:t>.</a:t>
                      </a:r>
                      <a:endParaRPr lang="en-GB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20443"/>
                  </a:ext>
                </a:extLst>
              </a:tr>
              <a:tr h="0">
                <a:tc rowSpan="2" gridSpan="3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Timeline: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vocabulary: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65539"/>
                  </a:ext>
                </a:extLst>
              </a:tr>
              <a:tr h="3281469"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Acropo</a:t>
                      </a:r>
                      <a:r>
                        <a:rPr lang="en-GB" sz="1300" b="1" u="sng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l</a:t>
                      </a: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is: </a:t>
                      </a: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The upper fortified area of a Greek city that</a:t>
                      </a:r>
                      <a:r>
                        <a:rPr lang="en-GB" sz="1300" b="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is usually built on a hill.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Athenian</a:t>
                      </a:r>
                      <a:r>
                        <a:rPr lang="en-GB" sz="1300" b="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: A person from Athens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300" b="1" kern="1200" baseline="0" dirty="0">
                          <a:solidFill>
                            <a:schemeClr val="accent4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C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itad</a:t>
                      </a:r>
                      <a:r>
                        <a:rPr lang="en-GB" sz="1300" b="1" kern="1200" baseline="0" dirty="0">
                          <a:solidFill>
                            <a:schemeClr val="accent4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el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: </a:t>
                      </a:r>
                      <a:r>
                        <a:rPr lang="en-GB" sz="1300" b="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 central fortified area of city or town.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300" b="1" kern="1200" baseline="0" dirty="0">
                          <a:solidFill>
                            <a:schemeClr val="accent4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C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ity st</a:t>
                      </a:r>
                      <a:r>
                        <a:rPr lang="en-GB" sz="1300" b="1" kern="1200" baseline="0" dirty="0">
                          <a:solidFill>
                            <a:srgbClr val="FF0000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t</a:t>
                      </a:r>
                      <a:r>
                        <a:rPr lang="en-GB" sz="1300" b="1" kern="1200" baseline="0" dirty="0">
                          <a:solidFill>
                            <a:srgbClr val="FF0000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: </a:t>
                      </a:r>
                      <a:r>
                        <a:rPr lang="en-GB" sz="1300" b="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 city and the area surrounding it with an independent government.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300" b="1" kern="1200" baseline="0" dirty="0">
                          <a:solidFill>
                            <a:schemeClr val="accent4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C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ivilisa</a:t>
                      </a:r>
                      <a:r>
                        <a:rPr lang="en-GB" sz="1300" b="1" kern="1200" baseline="0" dirty="0">
                          <a:solidFill>
                            <a:schemeClr val="accent4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ti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on: </a:t>
                      </a:r>
                      <a:r>
                        <a:rPr lang="en-GB" sz="1300" b="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 high developed culture, including its social organisation, government, laws and arts.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Democra</a:t>
                      </a:r>
                      <a:r>
                        <a:rPr lang="en-GB" sz="1300" b="1" kern="1200" baseline="0" dirty="0">
                          <a:solidFill>
                            <a:schemeClr val="accent4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c</a:t>
                      </a:r>
                      <a:r>
                        <a:rPr lang="en-GB" sz="1300" b="1" kern="1200" baseline="0" dirty="0">
                          <a:solidFill>
                            <a:srgbClr val="00B050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y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: </a:t>
                      </a:r>
                      <a:r>
                        <a:rPr lang="en-GB" sz="1300" b="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 political system, which allows people to have a say in the way their country is governed.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Emp</a:t>
                      </a:r>
                      <a:r>
                        <a:rPr lang="en-GB" sz="1300" b="1" kern="1200" baseline="0" dirty="0">
                          <a:solidFill>
                            <a:schemeClr val="accent4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ir</a:t>
                      </a:r>
                      <a:r>
                        <a:rPr lang="en-GB" sz="1300" b="1" kern="1200" baseline="0" dirty="0">
                          <a:solidFill>
                            <a:schemeClr val="bg2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300" b="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: A group of countries or states ruled by a single authority, such as an emperor or monarch.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Mytholo</a:t>
                      </a:r>
                      <a:r>
                        <a:rPr lang="en-GB" sz="1300" b="0" u="none" kern="1200" baseline="0" dirty="0">
                          <a:solidFill>
                            <a:schemeClr val="accent4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g</a:t>
                      </a:r>
                      <a:r>
                        <a:rPr lang="en-GB" sz="1300" b="1" kern="1200" baseline="0" dirty="0">
                          <a:solidFill>
                            <a:srgbClr val="00B050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y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: </a:t>
                      </a:r>
                      <a:r>
                        <a:rPr lang="en-GB" sz="1300" b="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 collection of religious and cultural stories.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P</a:t>
                      </a:r>
                      <a:r>
                        <a:rPr lang="en-GB" sz="1300" b="1" kern="1200" baseline="0" dirty="0">
                          <a:solidFill>
                            <a:schemeClr val="accent4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ar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thenon: </a:t>
                      </a:r>
                      <a:r>
                        <a:rPr lang="en-GB" sz="1300" b="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 temple on the Acropolis in Athens.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W</a:t>
                      </a:r>
                      <a:r>
                        <a:rPr lang="en-GB" sz="1300" b="1" u="sng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rri</a:t>
                      </a:r>
                      <a:r>
                        <a:rPr lang="en-GB" sz="1300" b="1" u="sng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or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: </a:t>
                      </a:r>
                      <a:r>
                        <a:rPr lang="en-GB" sz="1300" b="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 soldier with skill and experience in fighting. </a:t>
                      </a:r>
                      <a:endParaRPr lang="en-GB" sz="130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17586"/>
                  </a:ext>
                </a:extLst>
              </a:tr>
            </a:tbl>
          </a:graphicData>
        </a:graphic>
      </p:graphicFrame>
      <p:pic>
        <p:nvPicPr>
          <p:cNvPr id="1026" name="Picture 2" descr="Charnock Hall Primary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262" y="62090"/>
            <a:ext cx="3612237" cy="6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890" y="1872091"/>
            <a:ext cx="2945537" cy="3456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7" y="2099973"/>
            <a:ext cx="6050412" cy="3377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0" y="5483781"/>
            <a:ext cx="2342445" cy="1263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770" y="5508259"/>
            <a:ext cx="1933595" cy="126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6361" y="5318499"/>
            <a:ext cx="2862569" cy="1469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6572" y="5483781"/>
            <a:ext cx="1838091" cy="126368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C8560A5-C83E-7073-9010-DF42C12032EA}"/>
              </a:ext>
            </a:extLst>
          </p:cNvPr>
          <p:cNvGrpSpPr/>
          <p:nvPr/>
        </p:nvGrpSpPr>
        <p:grpSpPr>
          <a:xfrm>
            <a:off x="6832118" y="569495"/>
            <a:ext cx="146197" cy="1150136"/>
            <a:chOff x="7056708" y="403945"/>
            <a:chExt cx="168208" cy="13078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C72B73E-E390-9057-2AA4-36B2EE26A8F3}"/>
                </a:ext>
              </a:extLst>
            </p:cNvPr>
            <p:cNvGrpSpPr/>
            <p:nvPr/>
          </p:nvGrpSpPr>
          <p:grpSpPr>
            <a:xfrm>
              <a:off x="7056708" y="403945"/>
              <a:ext cx="168208" cy="1083373"/>
              <a:chOff x="7056708" y="403945"/>
              <a:chExt cx="168208" cy="108337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32CD41-6DA8-8CEB-D14C-151CFF873C71}"/>
                  </a:ext>
                </a:extLst>
              </p:cNvPr>
              <p:cNvSpPr/>
              <p:nvPr/>
            </p:nvSpPr>
            <p:spPr>
              <a:xfrm>
                <a:off x="7056708" y="403945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AEF8177-94B4-25C3-881A-FC7A3C411957}"/>
                  </a:ext>
                </a:extLst>
              </p:cNvPr>
              <p:cNvSpPr/>
              <p:nvPr/>
            </p:nvSpPr>
            <p:spPr>
              <a:xfrm>
                <a:off x="7056708" y="628395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F7D9C1A-5978-C9F0-B024-9E676A6E1B7D}"/>
                  </a:ext>
                </a:extLst>
              </p:cNvPr>
              <p:cNvSpPr/>
              <p:nvPr/>
            </p:nvSpPr>
            <p:spPr>
              <a:xfrm>
                <a:off x="7056708" y="852845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1847A28-2B63-0B26-EBA8-DE4513E9B16D}"/>
                  </a:ext>
                </a:extLst>
              </p:cNvPr>
              <p:cNvSpPr/>
              <p:nvPr/>
            </p:nvSpPr>
            <p:spPr>
              <a:xfrm>
                <a:off x="7056708" y="1102894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9A93F9-618B-6CFC-C412-B1D8DC6EEBEC}"/>
                  </a:ext>
                </a:extLst>
              </p:cNvPr>
              <p:cNvSpPr/>
              <p:nvPr/>
            </p:nvSpPr>
            <p:spPr>
              <a:xfrm>
                <a:off x="7056708" y="1327344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6A64231-2CF9-E4EF-4199-469294B183D9}"/>
                </a:ext>
              </a:extLst>
            </p:cNvPr>
            <p:cNvSpPr/>
            <p:nvPr/>
          </p:nvSpPr>
          <p:spPr>
            <a:xfrm>
              <a:off x="7056708" y="1551794"/>
              <a:ext cx="168208" cy="159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6642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281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Monster Phonics Regular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Pratt</dc:creator>
  <cp:lastModifiedBy>Imogen Lloyd</cp:lastModifiedBy>
  <cp:revision>218</cp:revision>
  <cp:lastPrinted>2023-03-07T10:48:11Z</cp:lastPrinted>
  <dcterms:created xsi:type="dcterms:W3CDTF">2022-04-27T12:42:43Z</dcterms:created>
  <dcterms:modified xsi:type="dcterms:W3CDTF">2025-09-09T15:02:49Z</dcterms:modified>
</cp:coreProperties>
</file>