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A5F083-7099-47C9-8FE1-4D1815FCAA0F}" v="11" dt="2025-09-03T15:42:52.331"/>
    <p1510:client id="{8C985ABB-F09B-4703-B78D-FC2766D05714}" v="7" dt="2025-09-04T07:19:13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E3595-072B-47D5-82F8-4F517E98D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2B58C3-6356-4D45-8C4C-BC398AFF3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73818-F4C7-4088-A695-F14EA8F9D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042D0-A711-43E8-B3AB-E531A47C9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EAAEE-11ED-44A1-B048-A26393C8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163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65CDF-CB55-4504-BE77-4D89DA2CD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CCEAC-FD01-4334-B03D-0A84DCF99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355C8-C2B0-4C72-A1B4-35652373D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DF0BB-A1BF-4330-B7FB-5A3655645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273B-3BA7-46E7-AC83-5140326FF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8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54EE08-EE12-4AFE-ACA3-2ED0757D4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5524F0-DB15-4BEE-B5BA-D047BB444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3E974-E478-45C1-9755-5462C302F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0C809-FCE3-429D-9EAD-4C2594BC0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C198E-DD04-4AFA-BC00-596242079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78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DA81D-0886-4249-BFC0-34E1D27DF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BFF39-495E-4F58-95BF-55057C2A7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B45F8-32EF-4989-8AF8-7B7E84AC1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52146-81E7-47FD-A213-5E3EE79F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DFF5D-4EDE-4C71-BC7B-CAECCF795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3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7B1A5-77A5-4906-A621-8C0C90E4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1ED78-AC60-4633-B527-8D1FBE780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5B43C-15DE-4B83-B06F-B7C611A68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D038E-945E-4C96-88F2-07B02B112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C92B0-6543-47BF-B318-1E30BD1B8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03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A7529-688C-4BFA-9A92-17F50ABEC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A0813-FECC-4847-92E6-28A1421F41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FE807-DBAC-4C36-B736-02B00237B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13513-940B-49F4-9DCF-FC9A0F935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088EA5-8548-4540-B1D7-B2C80A29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DEF00-B583-4FAB-B150-A9B41AC9B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310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4D122-ED38-4048-B98B-1D7115BDD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5246D-E4CA-4B33-843B-4FA4F9928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060331-9250-4D83-84A2-4B8D14AC0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124D0A-3649-4D01-8CC1-790D93AE5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6A0426-DBC2-4ACD-AA3F-7C0E7E7700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9A19D9-A531-4F81-89EC-09105DB88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9B7B5-7FE0-4092-A53A-A46B186F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BA6EB6-E272-45A8-AC97-85056F58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83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E83C6-C6D4-489B-9A0D-893735193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02FC1E-0E3E-4026-8754-ABF934718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10935-8E6C-458C-9E16-28F79A28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2F754C-10A4-42BF-85AD-0BF7A0855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73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8D9073-8A12-4221-9157-E0A72C5FC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B8D364-2DBA-438D-8AF4-D079535C3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6A339-AB5C-4365-BE8E-AC5E7B610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8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47F85-6F7C-487E-A370-130F9BDE8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F726F-241B-421F-A1AC-2AECFB8A8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32E44-7643-40F2-9DA3-463B5F75F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B3DED-9748-4A9E-BFEC-3C78EC9A1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4D1F4-AD0E-4095-A65A-A6DD05120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10AD6-573A-45C0-A17F-092B145CD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68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790C2-0396-465E-AF3B-4A83EDD88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E14F92-31E8-4B11-8A54-289B6029EF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A72611-F190-444E-ABAF-E4B85AD8C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5FB8E4-29AD-4F84-9BEA-5A7A92BBC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1A2D8-17C1-4BC8-9C6A-9FA072DEF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35081-4801-4C2C-8F9B-1815D3F52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54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CEA9F-121F-4646-BEA2-BA4BF2E7D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D51CA9-3CF4-48D3-8F5A-C68702784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33F59-A0DB-4812-978D-E01AAD725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C313B-39AC-4220-9F76-20E99C0B5214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4816F-AF23-42BF-AA29-1258DF468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D92F1-C6B5-4A47-8264-91715E79A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7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1AE398D-3D8D-4000-9821-E537538B8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783146"/>
              </p:ext>
            </p:extLst>
          </p:nvPr>
        </p:nvGraphicFramePr>
        <p:xfrm>
          <a:off x="18474" y="1"/>
          <a:ext cx="11167685" cy="65501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749">
                  <a:extLst>
                    <a:ext uri="{9D8B030D-6E8A-4147-A177-3AD203B41FA5}">
                      <a16:colId xmlns:a16="http://schemas.microsoft.com/office/drawing/2014/main" val="4081131374"/>
                    </a:ext>
                  </a:extLst>
                </a:gridCol>
                <a:gridCol w="2933535">
                  <a:extLst>
                    <a:ext uri="{9D8B030D-6E8A-4147-A177-3AD203B41FA5}">
                      <a16:colId xmlns:a16="http://schemas.microsoft.com/office/drawing/2014/main" val="3695884386"/>
                    </a:ext>
                  </a:extLst>
                </a:gridCol>
                <a:gridCol w="1539141">
                  <a:extLst>
                    <a:ext uri="{9D8B030D-6E8A-4147-A177-3AD203B41FA5}">
                      <a16:colId xmlns:a16="http://schemas.microsoft.com/office/drawing/2014/main" val="2728315282"/>
                    </a:ext>
                  </a:extLst>
                </a:gridCol>
                <a:gridCol w="1572607">
                  <a:extLst>
                    <a:ext uri="{9D8B030D-6E8A-4147-A177-3AD203B41FA5}">
                      <a16:colId xmlns:a16="http://schemas.microsoft.com/office/drawing/2014/main" val="2783911045"/>
                    </a:ext>
                  </a:extLst>
                </a:gridCol>
                <a:gridCol w="1189070">
                  <a:extLst>
                    <a:ext uri="{9D8B030D-6E8A-4147-A177-3AD203B41FA5}">
                      <a16:colId xmlns:a16="http://schemas.microsoft.com/office/drawing/2014/main" val="100596991"/>
                    </a:ext>
                  </a:extLst>
                </a:gridCol>
                <a:gridCol w="3221583">
                  <a:extLst>
                    <a:ext uri="{9D8B030D-6E8A-4147-A177-3AD203B41FA5}">
                      <a16:colId xmlns:a16="http://schemas.microsoft.com/office/drawing/2014/main" val="2194808496"/>
                    </a:ext>
                  </a:extLst>
                </a:gridCol>
              </a:tblGrid>
              <a:tr h="258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Monster Phonics Regular" panose="02000000000000000000" pitchFamily="50" charset="0"/>
                          <a:ea typeface="Calibri" panose="020F0502020204030204" pitchFamily="34" charset="0"/>
                          <a:cs typeface="Monster Phonics Regular" panose="02000000000000000000" pitchFamily="50" charset="0"/>
                        </a:rPr>
                        <a:t>Year 4</a:t>
                      </a:r>
                      <a:endParaRPr lang="en-GB" sz="1600">
                        <a:effectLst/>
                        <a:latin typeface="Monster Phonics Regular" panose="02000000000000000000" pitchFamily="50" charset="0"/>
                        <a:ea typeface="Calibri" panose="020F0502020204030204" pitchFamily="34" charset="0"/>
                        <a:cs typeface="Monster Phonics Regular" panose="02000000000000000000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Monster Phonics Regular" panose="02000000000000000000" pitchFamily="50" charset="0"/>
                          <a:ea typeface="Calibri" panose="020F0502020204030204" pitchFamily="34" charset="0"/>
                          <a:cs typeface="Monster Phonics Regular" panose="02000000000000000000" pitchFamily="50" charset="0"/>
                        </a:rPr>
                        <a:t>Subject: History</a:t>
                      </a:r>
                      <a:endParaRPr lang="en-GB" sz="1600">
                        <a:effectLst/>
                        <a:latin typeface="Monster Phonics Regular" panose="02000000000000000000" pitchFamily="50" charset="0"/>
                        <a:ea typeface="Calibri" panose="020F0502020204030204" pitchFamily="34" charset="0"/>
                        <a:cs typeface="Monster Phonics Regular" panose="02000000000000000000" pitchFamily="50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Monster Phonics Regular" panose="02000000000000000000" pitchFamily="50" charset="0"/>
                          <a:ea typeface="Calibri" panose="020F0502020204030204" pitchFamily="34" charset="0"/>
                          <a:cs typeface="Monster Phonics Regular" panose="02000000000000000000" pitchFamily="50" charset="0"/>
                        </a:rPr>
                        <a:t>Unit Title: Invasion</a:t>
                      </a:r>
                      <a:endParaRPr lang="en-GB" sz="1600">
                        <a:effectLst/>
                        <a:latin typeface="Monster Phonics Regular" panose="02000000000000000000" pitchFamily="50" charset="0"/>
                        <a:ea typeface="Calibri" panose="020F0502020204030204" pitchFamily="34" charset="0"/>
                        <a:cs typeface="Monster Phonics Regular" panose="02000000000000000000" pitchFamily="50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 Title: The Amazon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118108"/>
                  </a:ext>
                </a:extLst>
              </a:tr>
              <a:tr h="483916">
                <a:tc rowSpan="2" gridSpan="4">
                  <a:txBody>
                    <a:bodyPr/>
                    <a:lstStyle/>
                    <a:p>
                      <a:endParaRPr lang="en-GB" sz="1200" kern="1200" baseline="0">
                        <a:solidFill>
                          <a:schemeClr val="tx1"/>
                        </a:solidFill>
                        <a:effectLst/>
                        <a:latin typeface="Monster Phonics Regular" panose="02000000000000000000" pitchFamily="50" charset="0"/>
                        <a:ea typeface="+mn-ea"/>
                        <a:cs typeface="Monster Phonics Regular" panose="02000000000000000000" pitchFamily="50" charset="0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 sz="1200">
                        <a:latin typeface="+mn-lt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140606"/>
                  </a:ext>
                </a:extLst>
              </a:tr>
              <a:tr h="1272509"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b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We are Historians: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To develop chronological knowledge and</a:t>
                      </a:r>
                      <a:r>
                        <a:rPr lang="en-GB" sz="1200" b="0" baseline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understanding of British, local and world history.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To note connections, contrasts and trends in history.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To know our knowledge of the past is devised from a range of sources.</a:t>
                      </a:r>
                      <a:endParaRPr lang="en-GB" sz="1200" b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220443"/>
                  </a:ext>
                </a:extLst>
              </a:tr>
              <a:tr h="1274313">
                <a:tc rowSpan="2" gridSpan="3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600" b="1" kern="120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Key vocabulary: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Con</a:t>
                      </a:r>
                      <a:r>
                        <a:rPr lang="en-GB" sz="1800" b="1" kern="1200">
                          <a:solidFill>
                            <a:srgbClr val="FFC000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quer</a:t>
                      </a: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 – </a:t>
                      </a:r>
                      <a:r>
                        <a:rPr lang="en-GB" sz="1800" b="0" kern="120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Overcome and take control of</a:t>
                      </a:r>
                      <a:r>
                        <a:rPr lang="en-GB" sz="1800" b="0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 a place or people.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Invasion – </a:t>
                      </a:r>
                      <a:r>
                        <a:rPr lang="en-GB" sz="1800" b="0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When a foreign army enters a country by force.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Raid – </a:t>
                      </a:r>
                      <a:r>
                        <a:rPr lang="en-GB" sz="1800" b="0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A sudden attack with aims to cause damage.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Anglo-Saxons (Jutes)- </a:t>
                      </a:r>
                      <a:r>
                        <a:rPr lang="en-GB" sz="1800" b="0" kern="120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Foreigners</a:t>
                      </a:r>
                      <a:r>
                        <a:rPr lang="en-GB" sz="1800" b="0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 who lived in England and Wales during the 5</a:t>
                      </a:r>
                      <a:r>
                        <a:rPr lang="en-GB" sz="1800" b="0" kern="1200" baseline="3000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th</a:t>
                      </a:r>
                      <a:r>
                        <a:rPr lang="en-GB" sz="1800" b="0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 Century. 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kern="1200" baseline="0">
                          <a:solidFill>
                            <a:srgbClr val="FFC000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C</a:t>
                      </a:r>
                      <a:r>
                        <a:rPr lang="en-GB" sz="1800" b="1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elt – </a:t>
                      </a:r>
                      <a:r>
                        <a:rPr lang="en-GB" sz="1800" b="0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People who lived in Britain during the Iron Age.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Hi</a:t>
                      </a:r>
                      <a:r>
                        <a:rPr lang="en-GB" sz="1800" b="1" kern="1200" baseline="0">
                          <a:solidFill>
                            <a:srgbClr val="FFC000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er</a:t>
                      </a:r>
                      <a:r>
                        <a:rPr lang="en-GB" sz="1800" b="1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arc</a:t>
                      </a:r>
                      <a:r>
                        <a:rPr lang="en-GB" sz="1800" b="1" kern="12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h</a:t>
                      </a:r>
                      <a:r>
                        <a:rPr lang="en-GB" sz="1800" b="1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y – </a:t>
                      </a:r>
                      <a:r>
                        <a:rPr lang="en-GB" sz="1800" b="0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System of ranking and organising people or things.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Norman – </a:t>
                      </a:r>
                      <a:r>
                        <a:rPr lang="en-GB" sz="1800" b="0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A group of people who descended from Norwegian Vikings.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Viking – </a:t>
                      </a:r>
                      <a:r>
                        <a:rPr lang="en-GB" sz="1800" b="0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People who travelled from Scandinavia to Britain</a:t>
                      </a:r>
                      <a:r>
                        <a:rPr lang="en-GB" sz="1800" b="1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Trad</a:t>
                      </a:r>
                      <a:r>
                        <a:rPr lang="en-GB" sz="1800" b="1" kern="1200" baseline="0">
                          <a:solidFill>
                            <a:srgbClr val="FFC000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er</a:t>
                      </a:r>
                      <a:r>
                        <a:rPr lang="en-GB" sz="1800" b="1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 – </a:t>
                      </a:r>
                      <a:r>
                        <a:rPr lang="en-GB" sz="1800" b="0" kern="1200" baseline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Someone who buys or sells goods. </a:t>
                      </a:r>
                      <a:endParaRPr lang="en-GB" sz="1800" b="0" kern="1200">
                        <a:solidFill>
                          <a:schemeClr val="tx1"/>
                        </a:solidFill>
                        <a:effectLst/>
                        <a:latin typeface="Monster Phonics Regular" panose="02000000000000000000" pitchFamily="50" charset="0"/>
                        <a:ea typeface="+mn-ea"/>
                        <a:cs typeface="Monster Phonics Regular" panose="02000000000000000000" pitchFamily="50" charset="0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 sz="1600" b="1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Timeline:</a:t>
                      </a:r>
                    </a:p>
                    <a:p>
                      <a:endParaRPr lang="en-GB" sz="16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965539"/>
                  </a:ext>
                </a:extLst>
              </a:tr>
              <a:tr h="3138856"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400"/>
                    </a:p>
                    <a:p>
                      <a:endParaRPr lang="en-GB" sz="1400"/>
                    </a:p>
                    <a:p>
                      <a:endParaRPr lang="en-GB" sz="1400"/>
                    </a:p>
                    <a:p>
                      <a:endParaRPr lang="en-GB" sz="1400"/>
                    </a:p>
                    <a:p>
                      <a:endParaRPr lang="en-GB" sz="1400"/>
                    </a:p>
                    <a:p>
                      <a:endParaRPr lang="en-GB" sz="1400"/>
                    </a:p>
                    <a:p>
                      <a:endParaRPr lang="en-GB" sz="1400"/>
                    </a:p>
                    <a:p>
                      <a:endParaRPr lang="en-GB" sz="1400"/>
                    </a:p>
                    <a:p>
                      <a:endParaRPr lang="en-GB" sz="1400"/>
                    </a:p>
                    <a:p>
                      <a:endParaRPr lang="en-GB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i="0" u="none" strike="noStrike" kern="1200" baseline="0">
                          <a:solidFill>
                            <a:schemeClr val="tx1"/>
                          </a:solidFill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After the Romans left Britannia in AD 410, many towns fell into disrepair and the country became vulnerable to attack.</a:t>
                      </a:r>
                    </a:p>
                    <a:p>
                      <a:r>
                        <a:rPr lang="en-GB" sz="1600" b="0" i="0" u="none" strike="noStrike" kern="1200" baseline="0">
                          <a:solidFill>
                            <a:schemeClr val="tx1"/>
                          </a:solidFill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This marked the beginning of a period of invasions from different groups: Picts and Scots from Scotland and Ireland; Anglo-Saxons from Germany, the Netherlands and Denmark; Vikings from Scandinavia and Normans from France. This time in history is called the early Middle Ages.</a:t>
                      </a:r>
                      <a:endParaRPr lang="en-GB" sz="160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017586"/>
                  </a:ext>
                </a:extLst>
              </a:tr>
            </a:tbl>
          </a:graphicData>
        </a:graphic>
      </p:graphicFrame>
      <p:pic>
        <p:nvPicPr>
          <p:cNvPr id="1026" name="Picture 2" descr="Charnock Hall Primary Academ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7169" y="89799"/>
            <a:ext cx="2660672" cy="503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6" descr="Image Resul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037" y="2343054"/>
            <a:ext cx="5713643" cy="9256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D4F044-1BB8-EAEF-5F04-9EECC56BA548}"/>
              </a:ext>
            </a:extLst>
          </p:cNvPr>
          <p:cNvSpPr txBox="1"/>
          <p:nvPr/>
        </p:nvSpPr>
        <p:spPr>
          <a:xfrm>
            <a:off x="5845345" y="6051172"/>
            <a:ext cx="1608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Monster Phonics Regular" panose="02000000000000000000" pitchFamily="50" charset="0"/>
                <a:cs typeface="Monster Phonics Regular" panose="02000000000000000000" pitchFamily="50" charset="0"/>
              </a:rPr>
              <a:t>The hept</a:t>
            </a:r>
            <a:r>
              <a:rPr lang="en-GB">
                <a:solidFill>
                  <a:srgbClr val="FFC000"/>
                </a:solidFill>
                <a:latin typeface="Monster Phonics Regular" panose="02000000000000000000" pitchFamily="50" charset="0"/>
                <a:cs typeface="Monster Phonics Regular" panose="02000000000000000000" pitchFamily="50" charset="0"/>
              </a:rPr>
              <a:t>ar</a:t>
            </a:r>
            <a:r>
              <a:rPr lang="en-GB">
                <a:latin typeface="Monster Phonics Regular" panose="02000000000000000000" pitchFamily="50" charset="0"/>
                <a:cs typeface="Monster Phonics Regular" panose="02000000000000000000" pitchFamily="50" charset="0"/>
              </a:rPr>
              <a:t>c</a:t>
            </a:r>
            <a:r>
              <a:rPr lang="en-GB" b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Monster Phonics Regular" panose="02000000000000000000" pitchFamily="50" charset="0"/>
                <a:cs typeface="Monster Phonics Regular" panose="02000000000000000000" pitchFamily="50" charset="0"/>
              </a:rPr>
              <a:t>h</a:t>
            </a:r>
            <a:r>
              <a:rPr lang="en-GB">
                <a:latin typeface="Monster Phonics Regular" panose="02000000000000000000" pitchFamily="50" charset="0"/>
                <a:cs typeface="Monster Phonics Regular" panose="02000000000000000000" pitchFamily="50" charset="0"/>
              </a:rPr>
              <a:t>y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40A4C22-511F-C297-DC01-5E56359CA67F}"/>
              </a:ext>
            </a:extLst>
          </p:cNvPr>
          <p:cNvSpPr/>
          <p:nvPr/>
        </p:nvSpPr>
        <p:spPr>
          <a:xfrm>
            <a:off x="52450" y="486325"/>
            <a:ext cx="195200" cy="1994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0A8D2A-C33E-E15E-7C8A-BF2FAFA923FB}"/>
              </a:ext>
            </a:extLst>
          </p:cNvPr>
          <p:cNvSpPr txBox="1"/>
          <p:nvPr/>
        </p:nvSpPr>
        <p:spPr>
          <a:xfrm>
            <a:off x="210312" y="430316"/>
            <a:ext cx="6568314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en-GB" sz="1200">
                <a:latin typeface="Monster Phonics Regular" panose="02000000000000000000" pitchFamily="50" charset="0"/>
                <a:cs typeface="Monster Phonics Regular" panose="02000000000000000000" pitchFamily="50" charset="0"/>
              </a:rPr>
              <a:t>I know about life in Britain after the Roman withdrawal.</a:t>
            </a:r>
          </a:p>
          <a:p>
            <a:pPr lvl="0">
              <a:spcBef>
                <a:spcPts val="600"/>
              </a:spcBef>
            </a:pPr>
            <a:r>
              <a:rPr lang="en-GB" sz="1200">
                <a:latin typeface="Monster Phonics Regular" panose="02000000000000000000" pitchFamily="50" charset="0"/>
                <a:cs typeface="Monster Phonics Regular" panose="02000000000000000000" pitchFamily="50" charset="0"/>
              </a:rPr>
              <a:t>I know about significant invasions that happened in Britain including Anglo-Saxon and Viking invasions.</a:t>
            </a:r>
          </a:p>
          <a:p>
            <a:pPr lvl="0">
              <a:spcBef>
                <a:spcPts val="600"/>
              </a:spcBef>
            </a:pPr>
            <a:r>
              <a:rPr lang="en-GB" sz="1200">
                <a:latin typeface="Monster Phonics Regular" panose="02000000000000000000" pitchFamily="50" charset="0"/>
                <a:cs typeface="Monster Phonics Regular" panose="02000000000000000000" pitchFamily="50" charset="0"/>
              </a:rPr>
              <a:t>I know the causes and consequences that occurred due to the different invasions.</a:t>
            </a:r>
          </a:p>
          <a:p>
            <a:pPr lvl="0">
              <a:spcBef>
                <a:spcPts val="600"/>
              </a:spcBef>
            </a:pPr>
            <a:r>
              <a:rPr lang="en-GB" sz="1200">
                <a:latin typeface="Monster Phonics Regular" panose="02000000000000000000" pitchFamily="50" charset="0"/>
                <a:cs typeface="Monster Phonics Regular" panose="02000000000000000000" pitchFamily="50" charset="0"/>
              </a:rPr>
              <a:t>I can name significant people from the Anglo-Saxon and Viking time periods. </a:t>
            </a:r>
          </a:p>
          <a:p>
            <a:pPr lvl="0">
              <a:spcBef>
                <a:spcPts val="600"/>
              </a:spcBef>
            </a:pPr>
            <a:r>
              <a:rPr lang="en-GB" sz="1200">
                <a:latin typeface="Monster Phonics Regular" panose="02000000000000000000" pitchFamily="50" charset="0"/>
                <a:cs typeface="Monster Phonics Regular" panose="02000000000000000000" pitchFamily="50" charset="0"/>
              </a:rPr>
              <a:t>I can use a timeline to order events into chronological order. </a:t>
            </a:r>
          </a:p>
          <a:p>
            <a:pPr lvl="0">
              <a:spcBef>
                <a:spcPts val="600"/>
              </a:spcBef>
            </a:pPr>
            <a:r>
              <a:rPr lang="en-GB" sz="1200">
                <a:latin typeface="Monster Phonics Regular" panose="02000000000000000000" pitchFamily="50" charset="0"/>
                <a:cs typeface="Monster Phonics Regular" panose="02000000000000000000" pitchFamily="50" charset="0"/>
              </a:rPr>
              <a:t>I can compare everyday life in contrasting time periods.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AEF54F-327C-F6E3-7D63-1075A943D083}"/>
              </a:ext>
            </a:extLst>
          </p:cNvPr>
          <p:cNvSpPr txBox="1"/>
          <p:nvPr/>
        </p:nvSpPr>
        <p:spPr>
          <a:xfrm>
            <a:off x="27710" y="224127"/>
            <a:ext cx="22614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>
                <a:latin typeface="Monster Phonics Regular" panose="02000000000000000000" pitchFamily="50" charset="0"/>
                <a:cs typeface="Monster Phonics Regular" panose="02000000000000000000" pitchFamily="50" charset="0"/>
              </a:rPr>
              <a:t>Knowledge statements:</a:t>
            </a:r>
            <a:endParaRPr lang="en-GB" sz="1600">
              <a:latin typeface="Monster Phonics Regular" panose="02000000000000000000" pitchFamily="50" charset="0"/>
              <a:cs typeface="Monster Phonics Regular" panose="02000000000000000000" pitchFamily="50" charset="0"/>
            </a:endParaRPr>
          </a:p>
        </p:txBody>
      </p:sp>
      <p:pic>
        <p:nvPicPr>
          <p:cNvPr id="1025" name="Picture 1024">
            <a:extLst>
              <a:ext uri="{FF2B5EF4-FFF2-40B4-BE49-F238E27FC236}">
                <a16:creationId xmlns:a16="http://schemas.microsoft.com/office/drawing/2014/main" id="{79B2C394-4185-3194-C217-CE9B975CE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6120" y="3466863"/>
            <a:ext cx="1866559" cy="2512077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3DEE9C7A-135F-0A86-EC35-7C31792B0CE9}"/>
              </a:ext>
            </a:extLst>
          </p:cNvPr>
          <p:cNvSpPr/>
          <p:nvPr/>
        </p:nvSpPr>
        <p:spPr>
          <a:xfrm>
            <a:off x="52450" y="725141"/>
            <a:ext cx="195200" cy="1994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2C34DD0-1246-EF17-1698-42042A24D62A}"/>
              </a:ext>
            </a:extLst>
          </p:cNvPr>
          <p:cNvSpPr/>
          <p:nvPr/>
        </p:nvSpPr>
        <p:spPr>
          <a:xfrm>
            <a:off x="52450" y="988723"/>
            <a:ext cx="195200" cy="1994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9DC59F7-7676-BB71-BD9F-E4AC49979587}"/>
              </a:ext>
            </a:extLst>
          </p:cNvPr>
          <p:cNvSpPr/>
          <p:nvPr/>
        </p:nvSpPr>
        <p:spPr>
          <a:xfrm>
            <a:off x="49910" y="1257484"/>
            <a:ext cx="195200" cy="1994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8A9069D-68CE-518F-DF7A-28EF37432E23}"/>
              </a:ext>
            </a:extLst>
          </p:cNvPr>
          <p:cNvSpPr/>
          <p:nvPr/>
        </p:nvSpPr>
        <p:spPr>
          <a:xfrm>
            <a:off x="57975" y="1509465"/>
            <a:ext cx="195200" cy="1994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8679F9D-10F4-77EE-F968-C469B33F8004}"/>
              </a:ext>
            </a:extLst>
          </p:cNvPr>
          <p:cNvSpPr/>
          <p:nvPr/>
        </p:nvSpPr>
        <p:spPr>
          <a:xfrm>
            <a:off x="57975" y="1759338"/>
            <a:ext cx="195200" cy="1994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8B86585-CFFC-2AFA-DC8A-CB7C04ABFCCC}"/>
              </a:ext>
            </a:extLst>
          </p:cNvPr>
          <p:cNvSpPr/>
          <p:nvPr/>
        </p:nvSpPr>
        <p:spPr>
          <a:xfrm>
            <a:off x="6555041" y="440769"/>
            <a:ext cx="195200" cy="1994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DD19CC8-58A1-5E27-D9F6-5E5F227A8691}"/>
              </a:ext>
            </a:extLst>
          </p:cNvPr>
          <p:cNvSpPr/>
          <p:nvPr/>
        </p:nvSpPr>
        <p:spPr>
          <a:xfrm>
            <a:off x="6562661" y="679585"/>
            <a:ext cx="195200" cy="1994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B282946-723D-F010-EC62-7F9C56FE9435}"/>
              </a:ext>
            </a:extLst>
          </p:cNvPr>
          <p:cNvSpPr/>
          <p:nvPr/>
        </p:nvSpPr>
        <p:spPr>
          <a:xfrm>
            <a:off x="6562661" y="943167"/>
            <a:ext cx="195200" cy="1994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560BBB2-3646-C750-3E08-BA6AB385A3F9}"/>
              </a:ext>
            </a:extLst>
          </p:cNvPr>
          <p:cNvSpPr/>
          <p:nvPr/>
        </p:nvSpPr>
        <p:spPr>
          <a:xfrm>
            <a:off x="6560121" y="1211928"/>
            <a:ext cx="195200" cy="1994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584EEC5-5BCC-16DB-15DE-98C89119F18A}"/>
              </a:ext>
            </a:extLst>
          </p:cNvPr>
          <p:cNvSpPr/>
          <p:nvPr/>
        </p:nvSpPr>
        <p:spPr>
          <a:xfrm>
            <a:off x="6568186" y="1463909"/>
            <a:ext cx="195200" cy="1994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10228F2-2849-CE98-ECD2-CFD09FF8A3DB}"/>
              </a:ext>
            </a:extLst>
          </p:cNvPr>
          <p:cNvSpPr/>
          <p:nvPr/>
        </p:nvSpPr>
        <p:spPr>
          <a:xfrm>
            <a:off x="6568186" y="1713782"/>
            <a:ext cx="195200" cy="1994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420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Monster Phonics Regular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Pratt</dc:creator>
  <cp:lastModifiedBy>Imogen Lloyd</cp:lastModifiedBy>
  <cp:revision>2</cp:revision>
  <cp:lastPrinted>2022-04-27T13:36:35Z</cp:lastPrinted>
  <dcterms:created xsi:type="dcterms:W3CDTF">2022-04-27T12:42:43Z</dcterms:created>
  <dcterms:modified xsi:type="dcterms:W3CDTF">2025-09-05T06:38:42Z</dcterms:modified>
</cp:coreProperties>
</file>