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12192000" cy="6858000"/>
  <p:notesSz cx="6808788" cy="9940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399C261-ADCC-3FAB-4B4A-F06EAEE5AF02}" v="107" dt="2022-05-03T21:15:30.956"/>
    <p1510:client id="{721D643D-5C3F-92D5-044E-C649BD6B6D81}" v="1133" dt="2022-05-05T13:42:09.083"/>
    <p1510:client id="{948036D0-EB45-8F8C-F24E-7E488F8F2C91}" v="1813" dt="2022-05-06T13:36:05.41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5" d="100"/>
          <a:sy n="95" d="100"/>
        </p:scale>
        <p:origin x="206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uest User" userId="S::urn:spo:anon#cdfbd0984a84c2c17c84e4adac2fa6553a0a2ecac7e2064c2be5341db52e7bb5::" providerId="AD" clId="Web-{948036D0-EB45-8F8C-F24E-7E488F8F2C91}"/>
    <pc:docChg chg="modSld">
      <pc:chgData name="Guest User" userId="S::urn:spo:anon#cdfbd0984a84c2c17c84e4adac2fa6553a0a2ecac7e2064c2be5341db52e7bb5::" providerId="AD" clId="Web-{948036D0-EB45-8F8C-F24E-7E488F8F2C91}" dt="2022-05-06T13:35:59.570" v="1809"/>
      <pc:docMkLst>
        <pc:docMk/>
      </pc:docMkLst>
      <pc:sldChg chg="modSp">
        <pc:chgData name="Guest User" userId="S::urn:spo:anon#cdfbd0984a84c2c17c84e4adac2fa6553a0a2ecac7e2064c2be5341db52e7bb5::" providerId="AD" clId="Web-{948036D0-EB45-8F8C-F24E-7E488F8F2C91}" dt="2022-05-06T13:35:59.570" v="1809"/>
        <pc:sldMkLst>
          <pc:docMk/>
          <pc:sldMk cId="2066420587" sldId="256"/>
        </pc:sldMkLst>
        <pc:graphicFrameChg chg="mod modGraphic">
          <ac:chgData name="Guest User" userId="S::urn:spo:anon#cdfbd0984a84c2c17c84e4adac2fa6553a0a2ecac7e2064c2be5341db52e7bb5::" providerId="AD" clId="Web-{948036D0-EB45-8F8C-F24E-7E488F8F2C91}" dt="2022-05-06T13:35:59.570" v="1809"/>
          <ac:graphicFrameMkLst>
            <pc:docMk/>
            <pc:sldMk cId="2066420587" sldId="256"/>
            <ac:graphicFrameMk id="5" creationId="{F1AE398D-3D8D-4000-9821-E537538B890A}"/>
          </ac:graphicFrameMkLst>
        </pc:graphicFrameChg>
      </pc:sldChg>
    </pc:docChg>
  </pc:docChgLst>
  <pc:docChgLst>
    <pc:chgData name="Katie Pratt" userId="S::kpratt@dunston.derbyshire.sch.uk::e79e683b-7265-4fd8-83ee-256ed80c3a02" providerId="AD" clId="Web-{6399C261-ADCC-3FAB-4B4A-F06EAEE5AF02}"/>
    <pc:docChg chg="modSld">
      <pc:chgData name="Katie Pratt" userId="S::kpratt@dunston.derbyshire.sch.uk::e79e683b-7265-4fd8-83ee-256ed80c3a02" providerId="AD" clId="Web-{6399C261-ADCC-3FAB-4B4A-F06EAEE5AF02}" dt="2022-05-03T21:15:30.956" v="72"/>
      <pc:docMkLst>
        <pc:docMk/>
      </pc:docMkLst>
      <pc:sldChg chg="addSp delSp modSp">
        <pc:chgData name="Katie Pratt" userId="S::kpratt@dunston.derbyshire.sch.uk::e79e683b-7265-4fd8-83ee-256ed80c3a02" providerId="AD" clId="Web-{6399C261-ADCC-3FAB-4B4A-F06EAEE5AF02}" dt="2022-05-03T21:15:30.956" v="72"/>
        <pc:sldMkLst>
          <pc:docMk/>
          <pc:sldMk cId="2066420587" sldId="256"/>
        </pc:sldMkLst>
        <pc:spChg chg="add del">
          <ac:chgData name="Katie Pratt" userId="S::kpratt@dunston.derbyshire.sch.uk::e79e683b-7265-4fd8-83ee-256ed80c3a02" providerId="AD" clId="Web-{6399C261-ADCC-3FAB-4B4A-F06EAEE5AF02}" dt="2022-05-03T21:13:59.856" v="53"/>
          <ac:spMkLst>
            <pc:docMk/>
            <pc:sldMk cId="2066420587" sldId="256"/>
            <ac:spMk id="2" creationId="{CC2479EF-B8B1-8C35-A6C8-BE05DE93D5B4}"/>
          </ac:spMkLst>
        </pc:spChg>
        <pc:spChg chg="add mod">
          <ac:chgData name="Katie Pratt" userId="S::kpratt@dunston.derbyshire.sch.uk::e79e683b-7265-4fd8-83ee-256ed80c3a02" providerId="AD" clId="Web-{6399C261-ADCC-3FAB-4B4A-F06EAEE5AF02}" dt="2022-05-03T21:12:55.290" v="23" actId="14100"/>
          <ac:spMkLst>
            <pc:docMk/>
            <pc:sldMk cId="2066420587" sldId="256"/>
            <ac:spMk id="3" creationId="{01A386B1-7C89-76BA-3D39-831302446832}"/>
          </ac:spMkLst>
        </pc:spChg>
        <pc:spChg chg="add mod">
          <ac:chgData name="Katie Pratt" userId="S::kpratt@dunston.derbyshire.sch.uk::e79e683b-7265-4fd8-83ee-256ed80c3a02" providerId="AD" clId="Web-{6399C261-ADCC-3FAB-4B4A-F06EAEE5AF02}" dt="2022-05-03T21:14:21.639" v="58" actId="1076"/>
          <ac:spMkLst>
            <pc:docMk/>
            <pc:sldMk cId="2066420587" sldId="256"/>
            <ac:spMk id="24" creationId="{EF0A052C-36D6-1C5A-6303-59CF2767BCC3}"/>
          </ac:spMkLst>
        </pc:spChg>
        <pc:graphicFrameChg chg="mod modGraphic">
          <ac:chgData name="Katie Pratt" userId="S::kpratt@dunston.derbyshire.sch.uk::e79e683b-7265-4fd8-83ee-256ed80c3a02" providerId="AD" clId="Web-{6399C261-ADCC-3FAB-4B4A-F06EAEE5AF02}" dt="2022-05-03T21:15:30.956" v="72"/>
          <ac:graphicFrameMkLst>
            <pc:docMk/>
            <pc:sldMk cId="2066420587" sldId="256"/>
            <ac:graphicFrameMk id="5" creationId="{F1AE398D-3D8D-4000-9821-E537538B890A}"/>
          </ac:graphicFrameMkLst>
        </pc:graphicFrameChg>
        <pc:picChg chg="mod">
          <ac:chgData name="Katie Pratt" userId="S::kpratt@dunston.derbyshire.sch.uk::e79e683b-7265-4fd8-83ee-256ed80c3a02" providerId="AD" clId="Web-{6399C261-ADCC-3FAB-4B4A-F06EAEE5AF02}" dt="2022-05-03T21:14:26.327" v="59" actId="14100"/>
          <ac:picMkLst>
            <pc:docMk/>
            <pc:sldMk cId="2066420587" sldId="256"/>
            <ac:picMk id="4" creationId="{76338ECF-3813-4BDD-B9E0-2437A19563EB}"/>
          </ac:picMkLst>
        </pc:picChg>
        <pc:picChg chg="mod modCrop">
          <ac:chgData name="Katie Pratt" userId="S::kpratt@dunston.derbyshire.sch.uk::e79e683b-7265-4fd8-83ee-256ed80c3a02" providerId="AD" clId="Web-{6399C261-ADCC-3FAB-4B4A-F06EAEE5AF02}" dt="2022-05-03T21:15:15.049" v="65" actId="1076"/>
          <ac:picMkLst>
            <pc:docMk/>
            <pc:sldMk cId="2066420587" sldId="256"/>
            <ac:picMk id="6" creationId="{BCDB6F8D-EF61-4C62-B6B8-7A5CCB2A3DA1}"/>
          </ac:picMkLst>
        </pc:picChg>
      </pc:sldChg>
    </pc:docChg>
  </pc:docChgLst>
  <pc:docChgLst>
    <pc:chgData name="Guest User" userId="S::urn:spo:anon#cdfbd0984a84c2c17c84e4adac2fa6553a0a2ecac7e2064c2be5341db52e7bb5::" providerId="AD" clId="Web-{721D643D-5C3F-92D5-044E-C649BD6B6D81}"/>
    <pc:docChg chg="modSld">
      <pc:chgData name="Guest User" userId="S::urn:spo:anon#cdfbd0984a84c2c17c84e4adac2fa6553a0a2ecac7e2064c2be5341db52e7bb5::" providerId="AD" clId="Web-{721D643D-5C3F-92D5-044E-C649BD6B6D81}" dt="2022-05-05T13:42:07.723" v="1129"/>
      <pc:docMkLst>
        <pc:docMk/>
      </pc:docMkLst>
      <pc:sldChg chg="modSp">
        <pc:chgData name="Guest User" userId="S::urn:spo:anon#cdfbd0984a84c2c17c84e4adac2fa6553a0a2ecac7e2064c2be5341db52e7bb5::" providerId="AD" clId="Web-{721D643D-5C3F-92D5-044E-C649BD6B6D81}" dt="2022-05-05T13:42:07.723" v="1129"/>
        <pc:sldMkLst>
          <pc:docMk/>
          <pc:sldMk cId="2066420587" sldId="256"/>
        </pc:sldMkLst>
        <pc:graphicFrameChg chg="mod modGraphic">
          <ac:chgData name="Guest User" userId="S::urn:spo:anon#cdfbd0984a84c2c17c84e4adac2fa6553a0a2ecac7e2064c2be5341db52e7bb5::" providerId="AD" clId="Web-{721D643D-5C3F-92D5-044E-C649BD6B6D81}" dt="2022-05-05T13:42:07.723" v="1129"/>
          <ac:graphicFrameMkLst>
            <pc:docMk/>
            <pc:sldMk cId="2066420587" sldId="256"/>
            <ac:graphicFrameMk id="5" creationId="{F1AE398D-3D8D-4000-9821-E537538B890A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EE3595-072B-47D5-82F8-4F517E98D3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B2B58C3-6356-4D45-8C4C-BC398AFF37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373818-F4C7-4088-A695-F14EA8F9D9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17/03/2026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2042D0-A711-43E8-B3AB-E531A47C99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4EAAEE-11ED-44A1-B048-A26393C8F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7163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65CDF-CB55-4504-BE77-4D89DA2CDA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ECCEAC-FD01-4334-B03D-0A84DCF99F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F355C8-C2B0-4C72-A1B4-35652373D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17/03/2026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4DF0BB-A1BF-4330-B7FB-5A3655645F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08273B-3BA7-46E7-AC83-5140326FF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5682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154EE08-EE12-4AFE-ACA3-2ED0757D4A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5524F0-DB15-4BEE-B5BA-D047BB444A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F3E974-E478-45C1-9755-5462C302F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17/03/2026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A0C809-FCE3-429D-9EAD-4C2594BC0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EC198E-DD04-4AFA-BC00-596242079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8786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DDA81D-0886-4249-BFC0-34E1D27DF8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8BFF39-495E-4F58-95BF-55057C2A70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AB45F8-32EF-4989-8AF8-7B7E84AC13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17/03/2026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052146-81E7-47FD-A213-5E3EE79F52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DDFF5D-4EDE-4C71-BC7B-CAECCF795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37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47B1A5-77A5-4906-A621-8C0C90E45D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D1ED78-AC60-4633-B527-8D1FBE7808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45B43C-15DE-4B83-B06F-B7C611A685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17/03/2026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6D038E-945E-4C96-88F2-07B02B1123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DC92B0-6543-47BF-B318-1E30BD1B8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60312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6A7529-688C-4BFA-9A92-17F50ABECF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5A0813-FECC-4847-92E6-28A1421F41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2FE807-DBAC-4C36-B736-02B00237BC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513513-940B-49F4-9DCF-FC9A0F935D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17/03/2026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088EA5-8548-4540-B1D7-B2C80A2952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CDEF00-B583-4FAB-B150-A9B41AC9B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2310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B4D122-ED38-4048-B98B-1D7115BDD5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25246D-E4CA-4B33-843B-4FA4F99283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060331-9250-4D83-84A2-4B8D14AC0F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B124D0A-3649-4D01-8CC1-790D93AE57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26A0426-DBC2-4ACD-AA3F-7C0E7E7700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49A19D9-A531-4F81-89EC-09105DB887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17/03/2026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259B7B5-7FE0-4092-A53A-A46B186F8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1BA6EB6-E272-45A8-AC97-85056F58F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38366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FE83C6-C6D4-489B-9A0D-893735193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802FC1E-0E3E-4026-8754-ABF934718C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17/03/2026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A10935-8E6C-458C-9E16-28F79A281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2F754C-10A4-42BF-85AD-0BF7A0855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67392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08D9073-8A12-4221-9157-E0A72C5FC3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17/03/2026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9B8D364-2DBA-438D-8AF4-D079535C3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26A339-AB5C-4365-BE8E-AC5E7B610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8830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E47F85-6F7C-487E-A370-130F9BDE8D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9F726F-241B-421F-A1AC-2AECFB8A8D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9732E44-7643-40F2-9DA3-463B5F75F0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BB3DED-9748-4A9E-BFEC-3C78EC9A1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17/03/2026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54D1F4-AD0E-4095-A65A-A6DD051209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210AD6-573A-45C0-A17F-092B145CD6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46899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0790C2-0396-465E-AF3B-4A83EDD88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2E14F92-31E8-4B11-8A54-289B6029EF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A72611-F190-444E-ABAF-E4B85AD8C1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5FB8E4-29AD-4F84-9BEA-5A7A92BBCE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17/03/2026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31A2D8-17C1-4BC8-9C6A-9FA072DEF2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C35081-4801-4C2C-8F9B-1815D3F52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25425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F2CEA9F-121F-4646-BEA2-BA4BF2E7DC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D51CA9-3CF4-48D3-8F5A-C687027841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B33F59-A0DB-4812-978D-E01AAD7254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AC313B-39AC-4220-9F76-20E99C0B5214}" type="datetimeFigureOut">
              <a:rPr lang="en-GB" smtClean="0"/>
              <a:t>17/03/2026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D4816F-AF23-42BF-AA29-1258DF4682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6D92F1-C6B5-4A47-8264-91715E79A0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972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1AE398D-3D8D-4000-9821-E537538B89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474639"/>
              </p:ext>
            </p:extLst>
          </p:nvPr>
        </p:nvGraphicFramePr>
        <p:xfrm>
          <a:off x="1" y="1"/>
          <a:ext cx="12192000" cy="673595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02152">
                  <a:extLst>
                    <a:ext uri="{9D8B030D-6E8A-4147-A177-3AD203B41FA5}">
                      <a16:colId xmlns:a16="http://schemas.microsoft.com/office/drawing/2014/main" val="4081131374"/>
                    </a:ext>
                  </a:extLst>
                </a:gridCol>
                <a:gridCol w="1956467">
                  <a:extLst>
                    <a:ext uri="{9D8B030D-6E8A-4147-A177-3AD203B41FA5}">
                      <a16:colId xmlns:a16="http://schemas.microsoft.com/office/drawing/2014/main" val="3695884386"/>
                    </a:ext>
                  </a:extLst>
                </a:gridCol>
                <a:gridCol w="1394887">
                  <a:extLst>
                    <a:ext uri="{9D8B030D-6E8A-4147-A177-3AD203B41FA5}">
                      <a16:colId xmlns:a16="http://schemas.microsoft.com/office/drawing/2014/main" val="1658709852"/>
                    </a:ext>
                  </a:extLst>
                </a:gridCol>
                <a:gridCol w="1663732">
                  <a:extLst>
                    <a:ext uri="{9D8B030D-6E8A-4147-A177-3AD203B41FA5}">
                      <a16:colId xmlns:a16="http://schemas.microsoft.com/office/drawing/2014/main" val="2728315282"/>
                    </a:ext>
                  </a:extLst>
                </a:gridCol>
                <a:gridCol w="1699907">
                  <a:extLst>
                    <a:ext uri="{9D8B030D-6E8A-4147-A177-3AD203B41FA5}">
                      <a16:colId xmlns:a16="http://schemas.microsoft.com/office/drawing/2014/main" val="2783911045"/>
                    </a:ext>
                  </a:extLst>
                </a:gridCol>
                <a:gridCol w="1397332">
                  <a:extLst>
                    <a:ext uri="{9D8B030D-6E8A-4147-A177-3AD203B41FA5}">
                      <a16:colId xmlns:a16="http://schemas.microsoft.com/office/drawing/2014/main" val="100596991"/>
                    </a:ext>
                  </a:extLst>
                </a:gridCol>
                <a:gridCol w="2977523">
                  <a:extLst>
                    <a:ext uri="{9D8B030D-6E8A-4147-A177-3AD203B41FA5}">
                      <a16:colId xmlns:a16="http://schemas.microsoft.com/office/drawing/2014/main" val="2194808496"/>
                    </a:ext>
                  </a:extLst>
                </a:gridCol>
              </a:tblGrid>
              <a:tr h="24724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b="1" dirty="0">
                          <a:effectLst/>
                          <a:latin typeface="Monster Phonics Regular" panose="02000000000000000000" pitchFamily="50" charset="0"/>
                          <a:ea typeface="Calibri" panose="020F0502020204030204" pitchFamily="34" charset="0"/>
                          <a:cs typeface="Monster Phonics Regular" panose="02000000000000000000" pitchFamily="50" charset="0"/>
                        </a:rPr>
                        <a:t>Year 2</a:t>
                      </a:r>
                      <a:endParaRPr lang="en-GB" sz="1600" dirty="0">
                        <a:effectLst/>
                        <a:latin typeface="Monster Phonics Regular" panose="02000000000000000000" pitchFamily="50" charset="0"/>
                        <a:ea typeface="Calibri" panose="020F0502020204030204" pitchFamily="34" charset="0"/>
                        <a:cs typeface="Monster Phonics Regular" panose="02000000000000000000" pitchFamily="50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b="1" dirty="0">
                          <a:effectLst/>
                          <a:latin typeface="Monster Phonics Regular" panose="02000000000000000000" pitchFamily="50" charset="0"/>
                          <a:ea typeface="Calibri" panose="020F0502020204030204" pitchFamily="34" charset="0"/>
                          <a:cs typeface="Monster Phonics Regular" panose="02000000000000000000" pitchFamily="50" charset="0"/>
                        </a:rPr>
                        <a:t>Subject: Geography</a:t>
                      </a:r>
                      <a:r>
                        <a:rPr lang="en-GB" sz="1600" b="1" baseline="0" dirty="0">
                          <a:effectLst/>
                          <a:latin typeface="Monster Phonics Regular" panose="02000000000000000000" pitchFamily="50" charset="0"/>
                          <a:ea typeface="Calibri" panose="020F0502020204030204" pitchFamily="34" charset="0"/>
                          <a:cs typeface="Monster Phonics Regular" panose="02000000000000000000" pitchFamily="50" charset="0"/>
                        </a:rPr>
                        <a:t> </a:t>
                      </a:r>
                      <a:endParaRPr lang="en-GB" sz="1600" dirty="0">
                        <a:effectLst/>
                        <a:latin typeface="Monster Phonics Regular" panose="02000000000000000000" pitchFamily="50" charset="0"/>
                        <a:ea typeface="Calibri" panose="020F0502020204030204" pitchFamily="34" charset="0"/>
                        <a:cs typeface="Monster Phonics Regular" panose="02000000000000000000" pitchFamily="50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b="1" dirty="0">
                          <a:effectLst/>
                          <a:latin typeface="Monster Phonics Regular" panose="02000000000000000000" pitchFamily="50" charset="0"/>
                          <a:ea typeface="Calibri" panose="020F0502020204030204" pitchFamily="34" charset="0"/>
                          <a:cs typeface="Monster Phonics Regular" panose="02000000000000000000" pitchFamily="50" charset="0"/>
                        </a:rPr>
                        <a:t>Unit Title: Coastline</a:t>
                      </a:r>
                      <a:endParaRPr lang="en-GB" sz="1600" dirty="0">
                        <a:effectLst/>
                        <a:latin typeface="Monster Phonics Regular" panose="02000000000000000000" pitchFamily="50" charset="0"/>
                        <a:ea typeface="Calibri" panose="020F0502020204030204" pitchFamily="34" charset="0"/>
                        <a:cs typeface="Monster Phonics Regular" panose="02000000000000000000" pitchFamily="50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Unit Title: The Amazon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 gridSpan="2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9118108"/>
                  </a:ext>
                </a:extLst>
              </a:tr>
              <a:tr h="463579">
                <a:tc rowSpan="2" gridSpan="5">
                  <a:txBody>
                    <a:bodyPr/>
                    <a:lstStyle/>
                    <a:p>
                      <a:endParaRPr lang="en-GB" sz="1600" kern="1200" baseline="0" dirty="0">
                        <a:solidFill>
                          <a:schemeClr val="tx1"/>
                        </a:solidFill>
                        <a:effectLst/>
                        <a:latin typeface="Monster Phonics Regular" panose="02000000000000000000" pitchFamily="50" charset="0"/>
                        <a:ea typeface="+mn-ea"/>
                        <a:cs typeface="Monster Phonics Regular" panose="02000000000000000000" pitchFamily="50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GB" sz="1200" dirty="0">
                        <a:latin typeface="+mn-lt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2140606"/>
                  </a:ext>
                </a:extLst>
              </a:tr>
              <a:tr h="1458259">
                <a:tc gridSpan="5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GB" sz="14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We are Geographers: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00" b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We can interpret information</a:t>
                      </a:r>
                      <a:r>
                        <a:rPr lang="en-GB" sz="1400" b="0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 from maps, globes, diagrams and photographs.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00" b="0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We can </a:t>
                      </a:r>
                      <a:r>
                        <a:rPr lang="en-GB" sz="1400" b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communicate geographical information in a variety of ways, including through maps, numerical and quantitative skills and writing at length.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7220443"/>
                  </a:ext>
                </a:extLst>
              </a:tr>
              <a:tr h="1273742">
                <a:tc rowSpan="2" gridSpan="2"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600" b="1" kern="120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Key Vocabulary: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en-GB" sz="1600" b="1" kern="1200" dirty="0">
                        <a:solidFill>
                          <a:schemeClr val="tx1"/>
                        </a:solidFill>
                        <a:effectLst/>
                        <a:latin typeface="Monster Phonics Regular" panose="02000000000000000000" pitchFamily="50" charset="0"/>
                        <a:ea typeface="+mn-ea"/>
                        <a:cs typeface="Monster Phonics Regular" panose="02000000000000000000" pitchFamily="50" charset="0"/>
                      </a:endParaRP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600" b="1" kern="120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caps</a:t>
                      </a:r>
                      <a:r>
                        <a:rPr lang="en-GB" sz="1600" b="1" kern="1200" dirty="0">
                          <a:solidFill>
                            <a:srgbClr val="FFFF00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i</a:t>
                      </a:r>
                      <a:r>
                        <a:rPr lang="en-GB" sz="1600" b="1" u="sng" kern="120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z</a:t>
                      </a:r>
                      <a:r>
                        <a:rPr lang="en-GB" sz="1600" b="1" kern="120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e  </a:t>
                      </a:r>
                      <a:r>
                        <a:rPr lang="en-GB" sz="1600" b="0" kern="120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When a</a:t>
                      </a:r>
                      <a:r>
                        <a:rPr lang="en-GB" sz="1600" b="0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 shop or boat turns over in the water.</a:t>
                      </a:r>
                      <a:endParaRPr lang="en-GB" sz="1600" b="0" kern="1200" dirty="0">
                        <a:solidFill>
                          <a:schemeClr val="tx1"/>
                        </a:solidFill>
                        <a:effectLst/>
                        <a:latin typeface="Monster Phonics Regular" panose="02000000000000000000" pitchFamily="50" charset="0"/>
                        <a:ea typeface="+mn-ea"/>
                        <a:cs typeface="Monster Phonics Regular" panose="02000000000000000000" pitchFamily="50" charset="0"/>
                      </a:endParaRP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600" b="1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c</a:t>
                      </a:r>
                      <a:r>
                        <a:rPr lang="en-GB" sz="1600" b="1" kern="1200" dirty="0">
                          <a:solidFill>
                            <a:srgbClr val="FF66FF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oa</a:t>
                      </a:r>
                      <a:r>
                        <a:rPr lang="en-GB" sz="1600" b="1" kern="120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stline</a:t>
                      </a:r>
                      <a:r>
                        <a:rPr lang="en-GB" sz="1600" b="1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  </a:t>
                      </a:r>
                      <a:r>
                        <a:rPr lang="en-GB" sz="1600" b="0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The place where the land meets the sea or ocean.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600" b="1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c</a:t>
                      </a:r>
                      <a:r>
                        <a:rPr lang="en-GB" sz="1600" b="1" kern="1200" baseline="0" dirty="0">
                          <a:solidFill>
                            <a:srgbClr val="FFC000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o</a:t>
                      </a:r>
                      <a:r>
                        <a:rPr lang="en-GB" sz="1600" b="1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mp</a:t>
                      </a:r>
                      <a:r>
                        <a:rPr lang="en-GB" sz="1600" b="1" kern="1200" baseline="0" dirty="0">
                          <a:solidFill>
                            <a:srgbClr val="FFC000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a</a:t>
                      </a:r>
                      <a:r>
                        <a:rPr lang="en-GB" sz="1600" b="1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ss </a:t>
                      </a:r>
                      <a:r>
                        <a:rPr lang="en-GB" sz="1600" b="0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An instrument used for showing directions.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600" b="1" kern="1200" baseline="0" dirty="0">
                          <a:solidFill>
                            <a:srgbClr val="92D050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e</a:t>
                      </a:r>
                      <a:r>
                        <a:rPr lang="en-GB" sz="1600" b="1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m</a:t>
                      </a:r>
                      <a:r>
                        <a:rPr lang="en-GB" sz="1600" b="1" kern="1200" baseline="0" dirty="0">
                          <a:solidFill>
                            <a:schemeClr val="accent4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er</a:t>
                      </a:r>
                      <a:r>
                        <a:rPr lang="en-GB" sz="1600" b="1" kern="1200" baseline="0" dirty="0">
                          <a:solidFill>
                            <a:srgbClr val="FFC000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g</a:t>
                      </a:r>
                      <a:r>
                        <a:rPr lang="en-GB" sz="1600" b="1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en</a:t>
                      </a:r>
                      <a:r>
                        <a:rPr lang="en-GB" sz="1600" b="1" kern="1200" baseline="0" dirty="0">
                          <a:solidFill>
                            <a:srgbClr val="FFC000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c</a:t>
                      </a:r>
                      <a:r>
                        <a:rPr lang="en-GB" sz="1600" b="1" kern="1200" baseline="0" dirty="0">
                          <a:solidFill>
                            <a:srgbClr val="92D050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y</a:t>
                      </a:r>
                      <a:r>
                        <a:rPr lang="en-GB" sz="1600" b="0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 A situation that is </a:t>
                      </a:r>
                      <a:r>
                        <a:rPr lang="en-GB" sz="1600" b="0" kern="1200" baseline="0" dirty="0">
                          <a:solidFill>
                            <a:srgbClr val="FFC000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urg</a:t>
                      </a:r>
                      <a:r>
                        <a:rPr lang="en-GB" sz="1600" b="0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ent or serious and needs urgent help.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600" b="1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e</a:t>
                      </a:r>
                      <a:r>
                        <a:rPr lang="en-GB" sz="1600" b="1" u="sng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x</a:t>
                      </a:r>
                      <a:r>
                        <a:rPr lang="en-GB" sz="1600" b="1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pl</a:t>
                      </a:r>
                      <a:r>
                        <a:rPr lang="en-GB" sz="1600" b="1" u="sng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or</a:t>
                      </a:r>
                      <a:r>
                        <a:rPr lang="en-GB" sz="1600" b="1" kern="1200" baseline="0" dirty="0">
                          <a:solidFill>
                            <a:srgbClr val="FFC000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er</a:t>
                      </a:r>
                      <a:r>
                        <a:rPr lang="en-GB" sz="1600" b="0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 A person who travels to places to learn about them.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600" b="1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f</a:t>
                      </a:r>
                      <a:r>
                        <a:rPr lang="en-GB" sz="1600" b="1" kern="1200" baseline="0" dirty="0">
                          <a:solidFill>
                            <a:srgbClr val="00B050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ea</a:t>
                      </a:r>
                      <a:r>
                        <a:rPr lang="en-GB" sz="1600" b="1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t</a:t>
                      </a:r>
                      <a:r>
                        <a:rPr lang="en-GB" sz="1600" b="1" kern="1200" baseline="0" dirty="0">
                          <a:solidFill>
                            <a:srgbClr val="FFC000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ur</a:t>
                      </a:r>
                      <a:r>
                        <a:rPr lang="en-GB" sz="1600" b="1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e</a:t>
                      </a:r>
                      <a:r>
                        <a:rPr lang="en-GB" sz="1600" b="0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 Something that is part of an area of land.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600" b="1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volunt</a:t>
                      </a:r>
                      <a:r>
                        <a:rPr lang="en-GB" sz="1600" b="1" kern="1200" baseline="0" dirty="0">
                          <a:solidFill>
                            <a:srgbClr val="00B050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e</a:t>
                      </a:r>
                      <a:r>
                        <a:rPr lang="en-GB" sz="1600" b="1" kern="1200" baseline="0" dirty="0">
                          <a:solidFill>
                            <a:schemeClr val="accent4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er </a:t>
                      </a:r>
                      <a:r>
                        <a:rPr lang="en-GB" sz="1600" b="0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A person who works without being paid.</a:t>
                      </a: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600" b="1" kern="120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Capt</a:t>
                      </a:r>
                      <a:r>
                        <a:rPr lang="en-GB" sz="1600" b="1" kern="1200" dirty="0">
                          <a:solidFill>
                            <a:schemeClr val="bg2">
                              <a:lumMod val="90000"/>
                            </a:schemeClr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a</a:t>
                      </a:r>
                      <a:r>
                        <a:rPr lang="en-GB" sz="1600" b="1" kern="120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in J</a:t>
                      </a:r>
                      <a:r>
                        <a:rPr lang="en-GB" sz="1600" b="1" kern="1200" dirty="0">
                          <a:solidFill>
                            <a:srgbClr val="FF0000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a</a:t>
                      </a:r>
                      <a:r>
                        <a:rPr lang="en-GB" sz="1600" b="1" kern="120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mes C</a:t>
                      </a:r>
                      <a:r>
                        <a:rPr lang="en-GB" sz="1600" b="1" kern="1200" dirty="0">
                          <a:solidFill>
                            <a:schemeClr val="accent4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oo</a:t>
                      </a:r>
                      <a:r>
                        <a:rPr lang="en-GB" sz="1600" b="1" kern="120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k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600" b="0" kern="120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Captain</a:t>
                      </a:r>
                      <a:r>
                        <a:rPr lang="en-GB" sz="1600" b="0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 James Cook was a famous explorer who lived almost 300 years ago. He was the first person to sail across the world in both directions. </a:t>
                      </a:r>
                      <a:endParaRPr lang="en-GB" sz="1600" b="0" kern="1200" dirty="0">
                        <a:solidFill>
                          <a:schemeClr val="tx1"/>
                        </a:solidFill>
                        <a:effectLst/>
                        <a:latin typeface="Monster Phonics Regular" panose="02000000000000000000" pitchFamily="50" charset="0"/>
                        <a:ea typeface="+mn-ea"/>
                        <a:cs typeface="Monster Phonics Regular" panose="02000000000000000000" pitchFamily="50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u="sng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Ph</a:t>
                      </a:r>
                      <a:r>
                        <a:rPr lang="en-GB" sz="1600" b="1" baseline="0" dirty="0">
                          <a:solidFill>
                            <a:schemeClr val="accent4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y</a:t>
                      </a:r>
                      <a:r>
                        <a:rPr lang="en-GB" sz="1600" b="1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sic</a:t>
                      </a:r>
                      <a:r>
                        <a:rPr lang="en-GB" sz="1600" b="1" baseline="0" dirty="0">
                          <a:solidFill>
                            <a:schemeClr val="accent4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al</a:t>
                      </a:r>
                      <a:r>
                        <a:rPr lang="en-GB" sz="1600" b="1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 F</a:t>
                      </a:r>
                      <a:r>
                        <a:rPr lang="en-GB" sz="1600" b="1" baseline="0" dirty="0">
                          <a:solidFill>
                            <a:srgbClr val="92D050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ea</a:t>
                      </a:r>
                      <a:r>
                        <a:rPr lang="en-GB" sz="1600" b="1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t</a:t>
                      </a:r>
                      <a:r>
                        <a:rPr lang="en-GB" sz="1600" b="1" baseline="0" dirty="0">
                          <a:solidFill>
                            <a:schemeClr val="accent4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ur</a:t>
                      </a:r>
                      <a:r>
                        <a:rPr lang="en-GB" sz="1600" b="1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es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0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Physical features are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0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naturally formed so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0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humans haven’t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0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made them.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600" b="1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H</a:t>
                      </a:r>
                      <a:r>
                        <a:rPr lang="en-GB" sz="1600" b="1" baseline="0" dirty="0">
                          <a:solidFill>
                            <a:srgbClr val="00B0F0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u</a:t>
                      </a:r>
                      <a:r>
                        <a:rPr lang="en-GB" sz="1600" b="1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m</a:t>
                      </a:r>
                      <a:r>
                        <a:rPr lang="en-GB" sz="1600" b="1" baseline="0" dirty="0">
                          <a:solidFill>
                            <a:schemeClr val="accent4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a</a:t>
                      </a:r>
                      <a:r>
                        <a:rPr lang="en-GB" sz="1600" b="1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n F</a:t>
                      </a:r>
                      <a:r>
                        <a:rPr lang="en-GB" sz="1600" b="1" baseline="0" dirty="0">
                          <a:solidFill>
                            <a:srgbClr val="92D050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ea</a:t>
                      </a:r>
                      <a:r>
                        <a:rPr lang="en-GB" sz="1600" b="1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t</a:t>
                      </a:r>
                      <a:r>
                        <a:rPr lang="en-GB" sz="1600" b="1" baseline="0" dirty="0">
                          <a:solidFill>
                            <a:schemeClr val="accent4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ur</a:t>
                      </a:r>
                      <a:r>
                        <a:rPr lang="en-GB" sz="1600" b="1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es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600" b="0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Human features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600" b="0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have been made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600" b="0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by humans.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GB" sz="1600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5965539"/>
                  </a:ext>
                </a:extLst>
              </a:tr>
              <a:tr h="3250745">
                <a:tc gridSpan="2"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GB" sz="16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Er</a:t>
                      </a:r>
                      <a:r>
                        <a:rPr lang="en-GB" sz="1600" b="1" dirty="0">
                          <a:solidFill>
                            <a:srgbClr val="FF66FF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o</a:t>
                      </a:r>
                      <a:r>
                        <a:rPr lang="en-GB" sz="16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sion</a:t>
                      </a:r>
                    </a:p>
                    <a:p>
                      <a:r>
                        <a:rPr lang="en-GB" sz="1600" b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Erosion</a:t>
                      </a:r>
                      <a:r>
                        <a:rPr lang="en-GB" sz="1600" b="0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 is a natural process where materials such as rock, sand and soil are moved from one place to another. As waves crash against the coastline , they break off or erode tiny pieces of rock. Over time the coastline is warn away.</a:t>
                      </a:r>
                      <a:endParaRPr lang="en-GB" sz="1600" b="0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endParaRPr lang="en-GB" sz="1600" b="1" baseline="0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endParaRPr lang="en-GB" sz="1600" b="1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endParaRPr lang="en-GB" sz="1600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endParaRPr lang="en-GB" sz="1600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6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Map</a:t>
                      </a:r>
                      <a:r>
                        <a:rPr lang="en-GB" sz="1600" b="1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 of the Unit</a:t>
                      </a:r>
                      <a:r>
                        <a:rPr lang="en-GB" sz="1600" b="1" baseline="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e</a:t>
                      </a:r>
                      <a:r>
                        <a:rPr lang="en-GB" sz="1600" b="1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d Kingd</a:t>
                      </a:r>
                      <a:r>
                        <a:rPr lang="en-GB" sz="1600" b="1" baseline="0" dirty="0">
                          <a:solidFill>
                            <a:schemeClr val="accent4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o</a:t>
                      </a:r>
                      <a:r>
                        <a:rPr lang="en-GB" sz="1600" b="1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m</a:t>
                      </a:r>
                      <a:endParaRPr lang="en-GB" sz="1600" b="1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pPr lvl="0">
                        <a:buNone/>
                      </a:pPr>
                      <a:endParaRPr lang="en-GB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pPr lvl="0">
                        <a:buNone/>
                      </a:pPr>
                      <a:endParaRPr lang="en-GB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pPr lvl="0">
                        <a:buNone/>
                      </a:pPr>
                      <a:endParaRPr lang="en-GB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pPr lvl="0">
                        <a:buNone/>
                      </a:pPr>
                      <a:endParaRPr lang="en-GB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pPr lvl="0">
                        <a:buNone/>
                      </a:pPr>
                      <a:endParaRPr lang="en-GB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pPr lvl="0">
                        <a:buNone/>
                      </a:pPr>
                      <a:endParaRPr lang="en-GB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7017586"/>
                  </a:ext>
                </a:extLst>
              </a:tr>
            </a:tbl>
          </a:graphicData>
        </a:graphic>
      </p:graphicFrame>
      <p:pic>
        <p:nvPicPr>
          <p:cNvPr id="1026" name="Picture 2" descr="Charnock Hall Primary Academ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8006" y="59218"/>
            <a:ext cx="3506360" cy="663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utoShape 6" descr="Image Resul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41662" t="54049" r="50208" b="31850"/>
          <a:stretch/>
        </p:blipFill>
        <p:spPr>
          <a:xfrm>
            <a:off x="8070020" y="2352461"/>
            <a:ext cx="1045103" cy="101961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41662" t="68356" r="50208" b="17002"/>
          <a:stretch/>
        </p:blipFill>
        <p:spPr>
          <a:xfrm>
            <a:off x="11053829" y="2313296"/>
            <a:ext cx="1045103" cy="105877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7064" y="5626912"/>
            <a:ext cx="1825508" cy="102684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/>
          <a:srcRect l="19399" t="10843" r="48464" b="19858"/>
          <a:stretch/>
        </p:blipFill>
        <p:spPr>
          <a:xfrm>
            <a:off x="9664853" y="4067966"/>
            <a:ext cx="1977746" cy="239898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/>
          <a:srcRect l="61981" t="17580" r="28839" b="59183"/>
          <a:stretch/>
        </p:blipFill>
        <p:spPr>
          <a:xfrm>
            <a:off x="3597752" y="3797717"/>
            <a:ext cx="1957474" cy="2787217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AFA8A9FE-298E-4349-E669-766B6A466635}"/>
              </a:ext>
            </a:extLst>
          </p:cNvPr>
          <p:cNvGrpSpPr/>
          <p:nvPr/>
        </p:nvGrpSpPr>
        <p:grpSpPr>
          <a:xfrm>
            <a:off x="157367" y="689474"/>
            <a:ext cx="303007" cy="1219537"/>
            <a:chOff x="460375" y="810276"/>
            <a:chExt cx="168208" cy="634473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07DEB990-3527-4C34-7C39-2B63C6D6FA0F}"/>
                </a:ext>
              </a:extLst>
            </p:cNvPr>
            <p:cNvSpPr/>
            <p:nvPr/>
          </p:nvSpPr>
          <p:spPr>
            <a:xfrm>
              <a:off x="460375" y="810276"/>
              <a:ext cx="168208" cy="15997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 dirty="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BDE192E2-45DB-28CD-60C6-DA3A0F155ABC}"/>
                </a:ext>
              </a:extLst>
            </p:cNvPr>
            <p:cNvSpPr/>
            <p:nvPr/>
          </p:nvSpPr>
          <p:spPr>
            <a:xfrm>
              <a:off x="460375" y="1034726"/>
              <a:ext cx="168208" cy="15997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B9CDF27F-087B-4667-FF2F-93CD5B77965B}"/>
                </a:ext>
              </a:extLst>
            </p:cNvPr>
            <p:cNvSpPr/>
            <p:nvPr/>
          </p:nvSpPr>
          <p:spPr>
            <a:xfrm>
              <a:off x="460375" y="1284775"/>
              <a:ext cx="168208" cy="15997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 dirty="0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C998B16C-99C6-6523-0575-3196F2496B86}"/>
              </a:ext>
            </a:extLst>
          </p:cNvPr>
          <p:cNvSpPr txBox="1"/>
          <p:nvPr/>
        </p:nvSpPr>
        <p:spPr>
          <a:xfrm>
            <a:off x="421120" y="328674"/>
            <a:ext cx="7095457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latin typeface="Monster Phonics Regular" panose="02000000000000000000" pitchFamily="50" charset="0"/>
                <a:cs typeface="Monster Phonics Regular" panose="02000000000000000000" pitchFamily="50" charset="0"/>
              </a:rPr>
              <a:t>Knowledge statements:</a:t>
            </a:r>
            <a:endParaRPr lang="en-GB" sz="1600" dirty="0">
              <a:latin typeface="Monster Phonics Regular" panose="02000000000000000000" pitchFamily="50" charset="0"/>
              <a:cs typeface="Monster Phonics Regular" panose="02000000000000000000" pitchFamily="50" charset="0"/>
            </a:endParaRPr>
          </a:p>
          <a:p>
            <a:pPr lvl="0"/>
            <a:r>
              <a:rPr lang="en-GB" dirty="0">
                <a:latin typeface="Monster Phonics Regular" panose="02000000000000000000" pitchFamily="50" charset="0"/>
                <a:cs typeface="Monster Phonics Regular" panose="02000000000000000000" pitchFamily="50" charset="0"/>
              </a:rPr>
              <a:t>I </a:t>
            </a:r>
            <a:r>
              <a:rPr lang="en-GB" sz="1600" dirty="0">
                <a:latin typeface="Monster Phonics Regular" panose="02000000000000000000" pitchFamily="50" charset="0"/>
                <a:cs typeface="Monster Phonics Regular" panose="02000000000000000000" pitchFamily="50" charset="0"/>
              </a:rPr>
              <a:t>can understand geographical similarities and differences through studying the human and physical geography of a small area of the United Kingdom (Whitby).</a:t>
            </a:r>
          </a:p>
          <a:p>
            <a:pPr lvl="0"/>
            <a:r>
              <a:rPr lang="en-GB" sz="1600" dirty="0">
                <a:latin typeface="Monster Phonics Regular" panose="02000000000000000000" pitchFamily="50" charset="0"/>
                <a:cs typeface="Monster Phonics Regular" panose="02000000000000000000" pitchFamily="50" charset="0"/>
              </a:rPr>
              <a:t>I can use basic geographical vocabulary to refer to key physical features and key human features.</a:t>
            </a:r>
          </a:p>
          <a:p>
            <a:pPr lvl="0"/>
            <a:r>
              <a:rPr lang="en-GB" sz="1600" dirty="0">
                <a:latin typeface="Monster Phonics Regular" panose="02000000000000000000" pitchFamily="50" charset="0"/>
                <a:cs typeface="Monster Phonics Regular" panose="02000000000000000000" pitchFamily="50" charset="0"/>
              </a:rPr>
              <a:t>I can use world maps, atlases and globes to identify the United Kingdom</a:t>
            </a:r>
            <a:r>
              <a:rPr lang="en-GB" dirty="0">
                <a:latin typeface="Monster Phonics Regular" panose="02000000000000000000" pitchFamily="50" charset="0"/>
                <a:cs typeface="Monster Phonics Regular" panose="02000000000000000000" pitchFamily="50" charset="0"/>
              </a:rPr>
              <a:t>.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6F0B164B-9DF5-F81F-B62E-A2A7CABA7751}"/>
              </a:ext>
            </a:extLst>
          </p:cNvPr>
          <p:cNvSpPr/>
          <p:nvPr/>
        </p:nvSpPr>
        <p:spPr>
          <a:xfrm>
            <a:off x="7260104" y="689474"/>
            <a:ext cx="303007" cy="30749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607C118A-C1A0-6BC2-BD5D-C79C30142E6E}"/>
              </a:ext>
            </a:extLst>
          </p:cNvPr>
          <p:cNvSpPr/>
          <p:nvPr/>
        </p:nvSpPr>
        <p:spPr>
          <a:xfrm>
            <a:off x="7260104" y="1118002"/>
            <a:ext cx="303007" cy="30749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40265FE-0E73-8FD3-6F17-9E17479FD84A}"/>
              </a:ext>
            </a:extLst>
          </p:cNvPr>
          <p:cNvSpPr/>
          <p:nvPr/>
        </p:nvSpPr>
        <p:spPr>
          <a:xfrm>
            <a:off x="7260104" y="1620729"/>
            <a:ext cx="303007" cy="30749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64205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9EC11C247B22B40A3E9DA539F764CF0" ma:contentTypeVersion="16" ma:contentTypeDescription="Create a new document." ma:contentTypeScope="" ma:versionID="d3610579f717e09a5c48e484f81eb7d7">
  <xsd:schema xmlns:xsd="http://www.w3.org/2001/XMLSchema" xmlns:xs="http://www.w3.org/2001/XMLSchema" xmlns:p="http://schemas.microsoft.com/office/2006/metadata/properties" xmlns:ns3="4ae68acb-6293-4dd7-9211-44813aa1b4a8" xmlns:ns4="eb354e1a-e355-4a7c-92be-9cd2d1f3c8dc" targetNamespace="http://schemas.microsoft.com/office/2006/metadata/properties" ma:root="true" ma:fieldsID="4ee8593159b5a65f7c7cc77ac1d92051" ns3:_="" ns4:_="">
    <xsd:import namespace="4ae68acb-6293-4dd7-9211-44813aa1b4a8"/>
    <xsd:import namespace="eb354e1a-e355-4a7c-92be-9cd2d1f3c8d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_activity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  <xsd:element ref="ns3:MediaServiceObjectDetectorVersions" minOccurs="0"/>
                <xsd:element ref="ns3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e68acb-6293-4dd7-9211-44813aa1b4a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_activity" ma:index="15" nillable="true" ma:displayName="_activity" ma:hidden="true" ma:internalName="_activity">
      <xsd:simpleType>
        <xsd:restriction base="dms:Note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3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354e1a-e355-4a7c-92be-9cd2d1f3c8d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4ae68acb-6293-4dd7-9211-44813aa1b4a8" xsi:nil="true"/>
  </documentManagement>
</p:properties>
</file>

<file path=customXml/itemProps1.xml><?xml version="1.0" encoding="utf-8"?>
<ds:datastoreItem xmlns:ds="http://schemas.openxmlformats.org/officeDocument/2006/customXml" ds:itemID="{C72AF30D-8A14-4D49-A1EF-B604F6B019C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4231CB9-0D7A-4969-9B99-B9E3003183F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ae68acb-6293-4dd7-9211-44813aa1b4a8"/>
    <ds:schemaRef ds:uri="eb354e1a-e355-4a7c-92be-9cd2d1f3c8d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4AF7E98-E587-4CC6-8C9F-AF3A8C59A21B}">
  <ds:schemaRefs>
    <ds:schemaRef ds:uri="eb354e1a-e355-4a7c-92be-9cd2d1f3c8dc"/>
    <ds:schemaRef ds:uri="http://purl.org/dc/dcmitype/"/>
    <ds:schemaRef ds:uri="4ae68acb-6293-4dd7-9211-44813aa1b4a8"/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http://schemas.microsoft.com/office/2006/documentManagement/types"/>
    <ds:schemaRef ds:uri="http://purl.org/dc/terms/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237</TotalTime>
  <Words>297</Words>
  <Application>Microsoft Office PowerPoint</Application>
  <PresentationFormat>Widescreen</PresentationFormat>
  <Paragraphs>39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Monster Phonics Regular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Katie Pratt</dc:creator>
  <cp:lastModifiedBy>Imogen Lloyd</cp:lastModifiedBy>
  <cp:revision>228</cp:revision>
  <cp:lastPrinted>2023-03-07T10:48:11Z</cp:lastPrinted>
  <dcterms:created xsi:type="dcterms:W3CDTF">2022-04-27T12:42:43Z</dcterms:created>
  <dcterms:modified xsi:type="dcterms:W3CDTF">2026-03-17T15:39:59Z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0x01010069EC11C247B22B40A3E9DA539F764CF0</vt:lpwstr>
  </property>
</Properties>
</file>