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99C261-ADCC-3FAB-4B4A-F06EAEE5AF02}" v="107" dt="2022-05-03T21:15:30.956"/>
    <p1510:client id="{721D643D-5C3F-92D5-044E-C649BD6B6D81}" v="1133" dt="2022-05-05T13:42:09.083"/>
    <p1510:client id="{948036D0-EB45-8F8C-F24E-7E488F8F2C91}" v="1813" dt="2022-05-06T13:36:05.4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30" d="100"/>
          <a:sy n="130" d="100"/>
        </p:scale>
        <p:origin x="7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E3595-072B-47D5-82F8-4F517E98D3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2B58C3-6356-4D45-8C4C-BC398AFF37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373818-F4C7-4088-A695-F14EA8F9D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28/11/2025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042D0-A711-43E8-B3AB-E531A47C9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EAAEE-11ED-44A1-B048-A26393C8F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7163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65CDF-CB55-4504-BE77-4D89DA2CD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ECCEAC-FD01-4334-B03D-0A84DCF99F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F355C8-C2B0-4C72-A1B4-35652373D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28/11/2025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DF0BB-A1BF-4330-B7FB-5A3655645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08273B-3BA7-46E7-AC83-5140326FF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5682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54EE08-EE12-4AFE-ACA3-2ED0757D4A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5524F0-DB15-4BEE-B5BA-D047BB444A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F3E974-E478-45C1-9755-5462C302F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28/11/2025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A0C809-FCE3-429D-9EAD-4C2594BC0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EC198E-DD04-4AFA-BC00-596242079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786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DA81D-0886-4249-BFC0-34E1D27DF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8BFF39-495E-4F58-95BF-55057C2A70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AB45F8-32EF-4989-8AF8-7B7E84AC1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28/11/2025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052146-81E7-47FD-A213-5E3EE79F5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DDFF5D-4EDE-4C71-BC7B-CAECCF795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37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7B1A5-77A5-4906-A621-8C0C90E45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D1ED78-AC60-4633-B527-8D1FBE7808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45B43C-15DE-4B83-B06F-B7C611A68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28/11/2025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D038E-945E-4C96-88F2-07B02B112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DC92B0-6543-47BF-B318-1E30BD1B8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031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A7529-688C-4BFA-9A92-17F50ABEC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5A0813-FECC-4847-92E6-28A1421F41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2FE807-DBAC-4C36-B736-02B00237BC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513513-940B-49F4-9DCF-FC9A0F935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28/11/2025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088EA5-8548-4540-B1D7-B2C80A295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CDEF00-B583-4FAB-B150-A9B41AC9B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2310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4D122-ED38-4048-B98B-1D7115BDD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25246D-E4CA-4B33-843B-4FA4F99283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060331-9250-4D83-84A2-4B8D14AC0F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124D0A-3649-4D01-8CC1-790D93AE57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6A0426-DBC2-4ACD-AA3F-7C0E7E7700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9A19D9-A531-4F81-89EC-09105DB88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28/11/2025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59B7B5-7FE0-4092-A53A-A46B186F8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BA6EB6-E272-45A8-AC97-85056F58F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836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E83C6-C6D4-489B-9A0D-893735193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02FC1E-0E3E-4026-8754-ABF934718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28/11/2025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A10935-8E6C-458C-9E16-28F79A281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2F754C-10A4-42BF-85AD-0BF7A0855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6739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8D9073-8A12-4221-9157-E0A72C5FC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28/11/2025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B8D364-2DBA-438D-8AF4-D079535C3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26A339-AB5C-4365-BE8E-AC5E7B610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883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47F85-6F7C-487E-A370-130F9BDE8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9F726F-241B-421F-A1AC-2AECFB8A8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732E44-7643-40F2-9DA3-463B5F75F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BB3DED-9748-4A9E-BFEC-3C78EC9A1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28/11/2025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4D1F4-AD0E-4095-A65A-A6DD05120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210AD6-573A-45C0-A17F-092B145CD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4689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790C2-0396-465E-AF3B-4A83EDD88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E14F92-31E8-4B11-8A54-289B6029EF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A72611-F190-444E-ABAF-E4B85AD8C1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5FB8E4-29AD-4F84-9BEA-5A7A92BBC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28/11/2025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31A2D8-17C1-4BC8-9C6A-9FA072DEF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C35081-4801-4C2C-8F9B-1815D3F52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2542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2CEA9F-121F-4646-BEA2-BA4BF2E7D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D51CA9-3CF4-48D3-8F5A-C687027841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B33F59-A0DB-4812-978D-E01AAD7254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C313B-39AC-4220-9F76-20E99C0B5214}" type="datetimeFigureOut">
              <a:rPr lang="en-GB" smtClean="0"/>
              <a:t>28/11/2025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4816F-AF23-42BF-AA29-1258DF4682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6D92F1-C6B5-4A47-8264-91715E79A0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972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1AE398D-3D8D-4000-9821-E537538B89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376408"/>
              </p:ext>
            </p:extLst>
          </p:nvPr>
        </p:nvGraphicFramePr>
        <p:xfrm>
          <a:off x="-25158" y="26409"/>
          <a:ext cx="12192000" cy="69743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01959">
                  <a:extLst>
                    <a:ext uri="{9D8B030D-6E8A-4147-A177-3AD203B41FA5}">
                      <a16:colId xmlns:a16="http://schemas.microsoft.com/office/drawing/2014/main" val="4081131374"/>
                    </a:ext>
                  </a:extLst>
                </a:gridCol>
                <a:gridCol w="3350765">
                  <a:extLst>
                    <a:ext uri="{9D8B030D-6E8A-4147-A177-3AD203B41FA5}">
                      <a16:colId xmlns:a16="http://schemas.microsoft.com/office/drawing/2014/main" val="3695884386"/>
                    </a:ext>
                  </a:extLst>
                </a:gridCol>
                <a:gridCol w="1663440">
                  <a:extLst>
                    <a:ext uri="{9D8B030D-6E8A-4147-A177-3AD203B41FA5}">
                      <a16:colId xmlns:a16="http://schemas.microsoft.com/office/drawing/2014/main" val="2728315282"/>
                    </a:ext>
                  </a:extLst>
                </a:gridCol>
                <a:gridCol w="1699609">
                  <a:extLst>
                    <a:ext uri="{9D8B030D-6E8A-4147-A177-3AD203B41FA5}">
                      <a16:colId xmlns:a16="http://schemas.microsoft.com/office/drawing/2014/main" val="2783911045"/>
                    </a:ext>
                  </a:extLst>
                </a:gridCol>
                <a:gridCol w="1263572">
                  <a:extLst>
                    <a:ext uri="{9D8B030D-6E8A-4147-A177-3AD203B41FA5}">
                      <a16:colId xmlns:a16="http://schemas.microsoft.com/office/drawing/2014/main" val="100596991"/>
                    </a:ext>
                  </a:extLst>
                </a:gridCol>
                <a:gridCol w="3112655">
                  <a:extLst>
                    <a:ext uri="{9D8B030D-6E8A-4147-A177-3AD203B41FA5}">
                      <a16:colId xmlns:a16="http://schemas.microsoft.com/office/drawing/2014/main" val="2194808496"/>
                    </a:ext>
                  </a:extLst>
                </a:gridCol>
              </a:tblGrid>
              <a:tr h="3427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effectLst/>
                          <a:latin typeface="Monster Phonics Regular" panose="02000000000000000000" pitchFamily="50" charset="0"/>
                          <a:ea typeface="Calibri" panose="020F0502020204030204" pitchFamily="34" charset="0"/>
                          <a:cs typeface="Monster Phonics Regular" panose="02000000000000000000" pitchFamily="50" charset="0"/>
                        </a:rPr>
                        <a:t>Year  5</a:t>
                      </a:r>
                      <a:endParaRPr lang="en-GB" sz="1600" dirty="0">
                        <a:effectLst/>
                        <a:latin typeface="Monster Phonics Regular" panose="02000000000000000000" pitchFamily="50" charset="0"/>
                        <a:ea typeface="Calibri" panose="020F0502020204030204" pitchFamily="34" charset="0"/>
                        <a:cs typeface="Monster Phonics Regular" panose="02000000000000000000" pitchFamily="50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effectLst/>
                          <a:latin typeface="Monster Phonics Regular" panose="02000000000000000000" pitchFamily="50" charset="0"/>
                          <a:ea typeface="Calibri" panose="020F0502020204030204" pitchFamily="34" charset="0"/>
                          <a:cs typeface="Monster Phonics Regular" panose="02000000000000000000" pitchFamily="50" charset="0"/>
                        </a:rPr>
                        <a:t>Subject: Geography</a:t>
                      </a:r>
                      <a:endParaRPr lang="en-GB" sz="1600" dirty="0">
                        <a:effectLst/>
                        <a:latin typeface="Monster Phonics Regular" panose="02000000000000000000" pitchFamily="50" charset="0"/>
                        <a:ea typeface="Calibri" panose="020F0502020204030204" pitchFamily="34" charset="0"/>
                        <a:cs typeface="Monster Phonics Regular" panose="02000000000000000000" pitchFamily="50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effectLst/>
                          <a:latin typeface="Monster Phonics Regular" panose="02000000000000000000" pitchFamily="50" charset="0"/>
                          <a:ea typeface="Calibri" panose="020F0502020204030204" pitchFamily="34" charset="0"/>
                          <a:cs typeface="Monster Phonics Regular" panose="02000000000000000000" pitchFamily="50" charset="0"/>
                        </a:rPr>
                        <a:t>Unit Title: Sustainable World</a:t>
                      </a:r>
                      <a:endParaRPr lang="en-GB" sz="1600" dirty="0">
                        <a:effectLst/>
                        <a:latin typeface="Monster Phonics Regular" panose="02000000000000000000" pitchFamily="50" charset="0"/>
                        <a:ea typeface="Calibri" panose="020F0502020204030204" pitchFamily="34" charset="0"/>
                        <a:cs typeface="Monster Phonics Regular" panose="02000000000000000000" pitchFamily="50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Unit Title: The Amazon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 gridSpan="2">
                  <a:txBody>
                    <a:bodyPr/>
                    <a:lstStyle/>
                    <a:p>
                      <a:endParaRPr lang="en-GB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9118108"/>
                  </a:ext>
                </a:extLst>
              </a:tr>
              <a:tr h="470098">
                <a:tc rowSpan="2" gridSpan="4">
                  <a:txBody>
                    <a:bodyPr/>
                    <a:lstStyle/>
                    <a:p>
                      <a:endParaRPr lang="en-GB" sz="1200" kern="1200" dirty="0">
                        <a:solidFill>
                          <a:schemeClr val="tx1"/>
                        </a:solidFill>
                        <a:effectLst/>
                        <a:latin typeface="Monster Phonics Regular" panose="02000000000000000000" pitchFamily="50" charset="0"/>
                        <a:ea typeface="+mn-ea"/>
                        <a:cs typeface="Monster Phonics Regular" panose="02000000000000000000" pitchFamily="50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sz="1200" dirty="0">
                        <a:latin typeface="+mn-lt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2140606"/>
                  </a:ext>
                </a:extLst>
              </a:tr>
              <a:tr h="1222224">
                <a:tc gridSpan="4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2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We are Geographers: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We can interpret information</a:t>
                      </a:r>
                      <a:r>
                        <a:rPr lang="en-GB" sz="1200" b="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from maps, globes, diagrams and photographs.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We can </a:t>
                      </a:r>
                      <a:r>
                        <a:rPr lang="en-GB" sz="1200" b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communicate geographical information in a variety of ways, including through maps, numerical and quantitative skills and writing at length.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7220443"/>
                  </a:ext>
                </a:extLst>
              </a:tr>
              <a:tr h="413036">
                <a:tc rowSpan="2" gridSpan="3"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GB" sz="1400" b="1" kern="1200" dirty="0">
                        <a:solidFill>
                          <a:schemeClr val="tx1"/>
                        </a:solidFill>
                        <a:effectLst/>
                        <a:latin typeface="Monster Phonics Regular" panose="02000000000000000000" pitchFamily="50" charset="0"/>
                        <a:ea typeface="+mn-ea"/>
                        <a:cs typeface="Monster Phonics Regular" panose="02000000000000000000" pitchFamily="50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Key vocabulary: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R</a:t>
                      </a:r>
                      <a:r>
                        <a:rPr lang="en-GB" sz="1400" b="1" dirty="0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</a:t>
                      </a:r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n</a:t>
                      </a:r>
                      <a:r>
                        <a:rPr lang="en-GB" sz="1400" b="1" dirty="0">
                          <a:solidFill>
                            <a:srgbClr val="00B0F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ew</a:t>
                      </a:r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ab</a:t>
                      </a:r>
                      <a:r>
                        <a:rPr lang="en-GB" sz="1400" b="1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le </a:t>
                      </a:r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En</a:t>
                      </a:r>
                      <a:r>
                        <a:rPr lang="en-GB" sz="1400" b="1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erg</a:t>
                      </a:r>
                      <a:r>
                        <a:rPr lang="en-GB" sz="1400" b="1" dirty="0">
                          <a:solidFill>
                            <a:srgbClr val="00B05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y</a:t>
                      </a:r>
                    </a:p>
                    <a:p>
                      <a:r>
                        <a:rPr lang="en-GB" sz="14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Energy that comes from sources that won’t run out, like the sun, wind, or water.</a:t>
                      </a:r>
                    </a:p>
                    <a:p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S</a:t>
                      </a:r>
                      <a:r>
                        <a:rPr lang="en-GB" sz="1400" b="1" dirty="0">
                          <a:solidFill>
                            <a:srgbClr val="FF3399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o</a:t>
                      </a:r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l</a:t>
                      </a:r>
                      <a:r>
                        <a:rPr lang="en-GB" sz="1400" b="1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ar</a:t>
                      </a:r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P</a:t>
                      </a:r>
                      <a:r>
                        <a:rPr lang="en-GB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ow</a:t>
                      </a:r>
                      <a:r>
                        <a:rPr lang="en-GB" sz="1400" b="1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er</a:t>
                      </a:r>
                    </a:p>
                    <a:p>
                      <a:r>
                        <a:rPr lang="en-GB" sz="14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Energy made from the sun.</a:t>
                      </a:r>
                    </a:p>
                    <a:p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Sust</a:t>
                      </a:r>
                      <a:r>
                        <a:rPr lang="en-GB" sz="1400" b="1" dirty="0">
                          <a:solidFill>
                            <a:srgbClr val="FF000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ai</a:t>
                      </a:r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nab</a:t>
                      </a:r>
                      <a:r>
                        <a:rPr lang="en-GB" sz="1400" b="1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le</a:t>
                      </a:r>
                    </a:p>
                    <a:p>
                      <a:r>
                        <a:rPr lang="en-GB" sz="14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Using resources in a way that meets our needs today without stopping future generations from meeting theirs.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sz="1400" b="1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sz="1400" b="1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5965539"/>
                  </a:ext>
                </a:extLst>
              </a:tr>
              <a:tr h="4386849">
                <a:tc gridSpan="3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C</a:t>
                      </a:r>
                      <a:r>
                        <a:rPr lang="en-GB" sz="1400" b="1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ar</a:t>
                      </a:r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b</a:t>
                      </a:r>
                      <a:r>
                        <a:rPr lang="en-GB" sz="1400" b="1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o</a:t>
                      </a:r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n Footprint</a:t>
                      </a:r>
                    </a:p>
                    <a:p>
                      <a:r>
                        <a:rPr lang="en-GB" sz="14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The amount of carbon dioxide (CO₂) we create through our activities, like travelling or using electricity.</a:t>
                      </a:r>
                    </a:p>
                    <a:p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Cl</a:t>
                      </a:r>
                      <a:r>
                        <a:rPr lang="en-GB" sz="1400" b="1" dirty="0">
                          <a:solidFill>
                            <a:srgbClr val="FFFF0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i</a:t>
                      </a:r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mate Chan</a:t>
                      </a:r>
                      <a:r>
                        <a:rPr lang="en-GB" sz="1400" b="1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g</a:t>
                      </a:r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</a:t>
                      </a:r>
                    </a:p>
                    <a:p>
                      <a:r>
                        <a:rPr lang="en-GB" sz="14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Long-term changes in the Earth’s temperature and weather patterns.</a:t>
                      </a:r>
                    </a:p>
                    <a:p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Electri</a:t>
                      </a:r>
                      <a:r>
                        <a:rPr lang="en-GB" sz="1400" b="1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c</a:t>
                      </a:r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it</a:t>
                      </a:r>
                      <a:r>
                        <a:rPr lang="en-GB" sz="1400" b="1" dirty="0">
                          <a:solidFill>
                            <a:srgbClr val="00B05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y</a:t>
                      </a:r>
                    </a:p>
                    <a:p>
                      <a:r>
                        <a:rPr lang="en-GB" sz="14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 form of energy that powers lights, computers, and many machines.</a:t>
                      </a:r>
                    </a:p>
                    <a:p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En</a:t>
                      </a:r>
                      <a:r>
                        <a:rPr lang="en-GB" sz="1400" b="1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erg</a:t>
                      </a:r>
                      <a:r>
                        <a:rPr lang="en-GB" sz="1400" b="1" dirty="0">
                          <a:solidFill>
                            <a:srgbClr val="00B05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y</a:t>
                      </a:r>
                    </a:p>
                    <a:p>
                      <a:r>
                        <a:rPr lang="en-GB" sz="14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Power that we use to move, heat, light, or work things.</a:t>
                      </a:r>
                    </a:p>
                    <a:p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En</a:t>
                      </a:r>
                      <a:r>
                        <a:rPr lang="en-GB" sz="1400" b="1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erg</a:t>
                      </a:r>
                      <a:r>
                        <a:rPr lang="en-GB" sz="1400" b="1" dirty="0">
                          <a:solidFill>
                            <a:srgbClr val="00B05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y</a:t>
                      </a:r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E</a:t>
                      </a:r>
                      <a:r>
                        <a:rPr lang="en-GB" sz="1400" b="1" u="sng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ff</a:t>
                      </a:r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icien</a:t>
                      </a:r>
                      <a:r>
                        <a:rPr lang="en-GB" sz="1400" b="1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c</a:t>
                      </a:r>
                      <a:r>
                        <a:rPr lang="en-GB" sz="1400" b="1" dirty="0">
                          <a:solidFill>
                            <a:srgbClr val="00B05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y</a:t>
                      </a:r>
                    </a:p>
                    <a:p>
                      <a:r>
                        <a:rPr lang="en-GB" sz="14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Using less energy to do the same job.</a:t>
                      </a:r>
                    </a:p>
                    <a:p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Env</a:t>
                      </a:r>
                      <a:r>
                        <a:rPr lang="en-GB" sz="1400" b="1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iro</a:t>
                      </a:r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nm</a:t>
                      </a:r>
                      <a:r>
                        <a:rPr lang="en-GB" sz="1400" b="1" u="sng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</a:t>
                      </a:r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nt</a:t>
                      </a:r>
                    </a:p>
                    <a:p>
                      <a:r>
                        <a:rPr lang="en-GB" sz="14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The world around us, including air, water, plants, animals, and people.</a:t>
                      </a:r>
                    </a:p>
                    <a:p>
                      <a:endParaRPr lang="en-GB" sz="12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endParaRPr lang="en-GB" sz="1400" dirty="0"/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GB" sz="13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vl="0">
                        <a:buNone/>
                      </a:pP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7017586"/>
                  </a:ext>
                </a:extLst>
              </a:tr>
            </a:tbl>
          </a:graphicData>
        </a:graphic>
      </p:graphicFrame>
      <p:pic>
        <p:nvPicPr>
          <p:cNvPr id="1026" name="Picture 2" descr="Charnock Hall Primary Academ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4894" y="26409"/>
            <a:ext cx="3612237" cy="68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6" descr="Image Resul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cxnSp>
        <p:nvCxnSpPr>
          <p:cNvPr id="18" name="Straight Connector 17"/>
          <p:cNvCxnSpPr/>
          <p:nvPr/>
        </p:nvCxnSpPr>
        <p:spPr>
          <a:xfrm>
            <a:off x="3279851" y="2062008"/>
            <a:ext cx="18473" cy="4806885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49368" y="4878079"/>
            <a:ext cx="21672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00" b="1" dirty="0"/>
              <a:t> </a:t>
            </a:r>
            <a:endParaRPr lang="en-GB" sz="1100" dirty="0"/>
          </a:p>
        </p:txBody>
      </p:sp>
      <p:pic>
        <p:nvPicPr>
          <p:cNvPr id="3" name="Picture 2" descr="A group of wind turbines in a field&#10;&#10;AI-generated content may be incorrect.">
            <a:extLst>
              <a:ext uri="{FF2B5EF4-FFF2-40B4-BE49-F238E27FC236}">
                <a16:creationId xmlns:a16="http://schemas.microsoft.com/office/drawing/2014/main" id="{784B0E22-1643-2323-12F2-7F912A5122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2058" y="4465451"/>
            <a:ext cx="1372211" cy="1027834"/>
          </a:xfrm>
          <a:prstGeom prst="rect">
            <a:avLst/>
          </a:prstGeom>
        </p:spPr>
      </p:pic>
      <p:pic>
        <p:nvPicPr>
          <p:cNvPr id="23" name="Picture 22" descr="Solar panels on a field&#10;&#10;AI-generated content may be incorrect.">
            <a:extLst>
              <a:ext uri="{FF2B5EF4-FFF2-40B4-BE49-F238E27FC236}">
                <a16:creationId xmlns:a16="http://schemas.microsoft.com/office/drawing/2014/main" id="{243BED90-A848-21A3-0E92-75CA66F670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57979" y="5595089"/>
            <a:ext cx="1511906" cy="1006105"/>
          </a:xfrm>
          <a:prstGeom prst="rect">
            <a:avLst/>
          </a:prstGeom>
        </p:spPr>
      </p:pic>
      <p:pic>
        <p:nvPicPr>
          <p:cNvPr id="1028" name="Picture 4" descr="Greenhouse Atmosphere: Let's Heat Things Up! - Lesson - TeachEngineering">
            <a:extLst>
              <a:ext uri="{FF2B5EF4-FFF2-40B4-BE49-F238E27FC236}">
                <a16:creationId xmlns:a16="http://schemas.microsoft.com/office/drawing/2014/main" id="{A02938C8-069C-4A95-7040-4FDA1E6519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582" y="2337915"/>
            <a:ext cx="2590800" cy="176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1024" descr="A green recycle symbol with black text&#10;&#10;AI-generated content may be incorrect.">
            <a:extLst>
              <a:ext uri="{FF2B5EF4-FFF2-40B4-BE49-F238E27FC236}">
                <a16:creationId xmlns:a16="http://schemas.microsoft.com/office/drawing/2014/main" id="{8C104C65-F7EA-C0A8-9157-4024F93731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41703" y="4410555"/>
            <a:ext cx="2143125" cy="21431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A3A8A4-7D5D-0D1C-1CF6-DF77F150D271}"/>
              </a:ext>
            </a:extLst>
          </p:cNvPr>
          <p:cNvSpPr txBox="1"/>
          <p:nvPr/>
        </p:nvSpPr>
        <p:spPr>
          <a:xfrm>
            <a:off x="779402" y="323205"/>
            <a:ext cx="5724601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latin typeface="Monster Phonics Regular" panose="02000000000000000000" pitchFamily="50" charset="0"/>
                <a:cs typeface="Monster Phonics Regular" panose="02000000000000000000" pitchFamily="50" charset="0"/>
              </a:rPr>
              <a:t>Knowledge statements:</a:t>
            </a:r>
          </a:p>
          <a:p>
            <a:r>
              <a:rPr lang="en-GB" sz="1100" dirty="0">
                <a:latin typeface="Monster Phonics Regular" panose="02000000000000000000" pitchFamily="50" charset="0"/>
                <a:cs typeface="Monster Phonics Regular" panose="02000000000000000000" pitchFamily="50" charset="0"/>
              </a:rPr>
              <a:t>I can identify and explain how renewable and non-renewable resources are used</a:t>
            </a:r>
          </a:p>
          <a:p>
            <a:r>
              <a:rPr lang="en-GB" sz="1100" dirty="0">
                <a:latin typeface="Monster Phonics Regular" panose="02000000000000000000" pitchFamily="50" charset="0"/>
                <a:cs typeface="Monster Phonics Regular" panose="02000000000000000000" pitchFamily="50" charset="0"/>
              </a:rPr>
              <a:t>I can identify different sources of food, explain why food production is sometimes harmful to the planet and know what sustainable farming is.</a:t>
            </a:r>
          </a:p>
          <a:p>
            <a:r>
              <a:rPr lang="en-GB" sz="1100" dirty="0">
                <a:latin typeface="Monster Phonics Regular" panose="02000000000000000000" pitchFamily="50" charset="0"/>
                <a:cs typeface="Monster Phonics Regular" panose="02000000000000000000" pitchFamily="50" charset="0"/>
              </a:rPr>
              <a:t>I can describe what economic minerals are and explain where they can be found and how we use them.</a:t>
            </a:r>
          </a:p>
          <a:p>
            <a:r>
              <a:rPr lang="en-GB" sz="1100" dirty="0">
                <a:latin typeface="Monster Phonics Regular" panose="02000000000000000000" pitchFamily="50" charset="0"/>
                <a:cs typeface="Monster Phonics Regular" panose="02000000000000000000" pitchFamily="50" charset="0"/>
              </a:rPr>
              <a:t>I can explain what sustainability is and how we can explain how we can globally reduce our carbon footprint including food waste and energy</a:t>
            </a:r>
          </a:p>
          <a:p>
            <a:r>
              <a:rPr lang="en-GB" sz="1100" dirty="0">
                <a:latin typeface="Monster Phonics Regular" panose="02000000000000000000" pitchFamily="50" charset="0"/>
                <a:cs typeface="Monster Phonics Regular" panose="02000000000000000000" pitchFamily="50" charset="0"/>
              </a:rPr>
              <a:t>I can suggest ways in which cities can become more sustainable</a:t>
            </a:r>
          </a:p>
          <a:p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954F559-80FF-0BFE-E8F4-9B18D0DB8C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3482" y="992617"/>
            <a:ext cx="286537" cy="268247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315DB3CB-6422-76F4-8B3E-AB532FFA5AD7}"/>
              </a:ext>
            </a:extLst>
          </p:cNvPr>
          <p:cNvGrpSpPr/>
          <p:nvPr/>
        </p:nvGrpSpPr>
        <p:grpSpPr>
          <a:xfrm>
            <a:off x="493481" y="443865"/>
            <a:ext cx="291830" cy="1449212"/>
            <a:chOff x="493481" y="443865"/>
            <a:chExt cx="291830" cy="1449212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F4CFA2B2-5B54-3724-3DFA-DDB2579CC91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r="11188" b="81183"/>
            <a:stretch/>
          </p:blipFill>
          <p:spPr>
            <a:xfrm>
              <a:off x="494101" y="443865"/>
              <a:ext cx="285301" cy="272009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DB2CB61-E922-0DEA-9A34-253CFF49BA6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93483" y="725804"/>
              <a:ext cx="286537" cy="268247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8239CB8-6BDA-5618-3C2F-E8B47D45BBB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98774" y="1262773"/>
              <a:ext cx="286537" cy="268247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E92975C-629E-D0E8-2627-49D67C3F9F5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93481" y="1624830"/>
              <a:ext cx="286537" cy="268247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66028BE5-0881-AC36-7802-05E4BE87800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5956" y="442103"/>
            <a:ext cx="292633" cy="145097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1F73259-F49A-6C4A-861F-E7ABADF35F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70664" y="992617"/>
            <a:ext cx="286537" cy="268247"/>
          </a:xfrm>
          <a:prstGeom prst="rect">
            <a:avLst/>
          </a:prstGeom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E58446B9-AC5E-AE1F-1908-01025F421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06" y="2200432"/>
            <a:ext cx="3170154" cy="3538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0348EB9E-673B-CA73-6BA8-DF3B97A1AD83}"/>
              </a:ext>
            </a:extLst>
          </p:cNvPr>
          <p:cNvSpPr/>
          <p:nvPr/>
        </p:nvSpPr>
        <p:spPr>
          <a:xfrm>
            <a:off x="1365738" y="5539154"/>
            <a:ext cx="562708" cy="1992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64205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</TotalTime>
  <Words>293</Words>
  <Application>Microsoft Office PowerPoint</Application>
  <PresentationFormat>Widescreen</PresentationFormat>
  <Paragraphs>33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Monster Phonics Regular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Katie Pratt</dc:creator>
  <cp:lastModifiedBy>Robert Hobson</cp:lastModifiedBy>
  <cp:revision>230</cp:revision>
  <cp:lastPrinted>2023-03-07T10:48:11Z</cp:lastPrinted>
  <dcterms:created xsi:type="dcterms:W3CDTF">2022-04-27T12:42:43Z</dcterms:created>
  <dcterms:modified xsi:type="dcterms:W3CDTF">2025-11-28T13:39:34Z</dcterms:modified>
</cp:coreProperties>
</file>