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99C261-ADCC-3FAB-4B4A-F06EAEE5AF02}" v="107" dt="2022-05-03T21:15:30.956"/>
    <p1510:client id="{721D643D-5C3F-92D5-044E-C649BD6B6D81}" v="1133" dt="2022-05-05T13:42:09.083"/>
    <p1510:client id="{948036D0-EB45-8F8C-F24E-7E488F8F2C91}" v="1813" dt="2022-05-06T13:36:05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5" d="100"/>
          <a:sy n="95" d="100"/>
        </p:scale>
        <p:origin x="20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E3595-072B-47D5-82F8-4F517E98D3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2B58C3-6356-4D45-8C4C-BC398AFF37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73818-F4C7-4088-A695-F14EA8F9D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2042D0-A711-43E8-B3AB-E531A47C9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EAAEE-11ED-44A1-B048-A26393C8F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163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65CDF-CB55-4504-BE77-4D89DA2CD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ECCEAC-FD01-4334-B03D-0A84DCF99F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355C8-C2B0-4C72-A1B4-35652373D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DF0BB-A1BF-4330-B7FB-5A3655645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8273B-3BA7-46E7-AC83-5140326FF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68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54EE08-EE12-4AFE-ACA3-2ED0757D4A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524F0-DB15-4BEE-B5BA-D047BB444A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3E974-E478-45C1-9755-5462C302F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A0C809-FCE3-429D-9EAD-4C2594BC0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EC198E-DD04-4AFA-BC00-596242079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8786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A81D-0886-4249-BFC0-34E1D27D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8BFF39-495E-4F58-95BF-55057C2A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AB45F8-32EF-4989-8AF8-7B7E84AC1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52146-81E7-47FD-A213-5E3EE79F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DDFF5D-4EDE-4C71-BC7B-CAECCF795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37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7B1A5-77A5-4906-A621-8C0C90E4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D1ED78-AC60-4633-B527-8D1FBE780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45B43C-15DE-4B83-B06F-B7C611A68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D038E-945E-4C96-88F2-07B02B112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C92B0-6543-47BF-B318-1E30BD1B8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03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A7529-688C-4BFA-9A92-17F50ABEC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A0813-FECC-4847-92E6-28A1421F4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2FE807-DBAC-4C36-B736-02B00237BC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513513-940B-49F4-9DCF-FC9A0F9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088EA5-8548-4540-B1D7-B2C80A295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DEF00-B583-4FAB-B150-A9B41AC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2310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B4D122-ED38-4048-B98B-1D7115BDD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25246D-E4CA-4B33-843B-4FA4F99283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060331-9250-4D83-84A2-4B8D14AC0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24D0A-3649-4D01-8CC1-790D93AE57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6A0426-DBC2-4ACD-AA3F-7C0E7E7700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9A19D9-A531-4F81-89EC-09105DB88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9B7B5-7FE0-4092-A53A-A46B186F8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BA6EB6-E272-45A8-AC97-85056F58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836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E83C6-C6D4-489B-9A0D-893735193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02FC1E-0E3E-4026-8754-ABF934718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A10935-8E6C-458C-9E16-28F79A28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2F754C-10A4-42BF-85AD-0BF7A0855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6739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8D9073-8A12-4221-9157-E0A72C5FC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B8D364-2DBA-438D-8AF4-D079535C3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6A339-AB5C-4365-BE8E-AC5E7B610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883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E47F85-6F7C-487E-A370-130F9BDE8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F726F-241B-421F-A1AC-2AECFB8A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32E44-7643-40F2-9DA3-463B5F75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BB3DED-9748-4A9E-BFEC-3C78EC9A1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4D1F4-AD0E-4095-A65A-A6DD05120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10AD6-573A-45C0-A17F-092B145CD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689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790C2-0396-465E-AF3B-4A83EDD8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4F92-31E8-4B11-8A54-289B6029EF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A72611-F190-444E-ABAF-E4B85AD8C1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FB8E4-29AD-4F84-9BEA-5A7A92BBC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31A2D8-17C1-4BC8-9C6A-9FA072DEF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5081-4801-4C2C-8F9B-1815D3F52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542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CEA9F-121F-4646-BEA2-BA4BF2E7D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D51CA9-3CF4-48D3-8F5A-C68702784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3F59-A0DB-4812-978D-E01AAD7254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313B-39AC-4220-9F76-20E99C0B5214}" type="datetimeFigureOut">
              <a:rPr lang="en-GB" smtClean="0"/>
              <a:t>02/12/2025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4816F-AF23-42BF-AA29-1258DF4682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6D92F1-C6B5-4A47-8264-91715E79A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6E628-305A-4940-A798-2585D3D70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972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AE398D-3D8D-4000-9821-E537538B89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2486449"/>
              </p:ext>
            </p:extLst>
          </p:nvPr>
        </p:nvGraphicFramePr>
        <p:xfrm>
          <a:off x="0" y="1"/>
          <a:ext cx="12181899" cy="6895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1450">
                  <a:extLst>
                    <a:ext uri="{9D8B030D-6E8A-4147-A177-3AD203B41FA5}">
                      <a16:colId xmlns:a16="http://schemas.microsoft.com/office/drawing/2014/main" val="4081131374"/>
                    </a:ext>
                  </a:extLst>
                </a:gridCol>
                <a:gridCol w="3379625">
                  <a:extLst>
                    <a:ext uri="{9D8B030D-6E8A-4147-A177-3AD203B41FA5}">
                      <a16:colId xmlns:a16="http://schemas.microsoft.com/office/drawing/2014/main" val="3695884386"/>
                    </a:ext>
                  </a:extLst>
                </a:gridCol>
                <a:gridCol w="1677768">
                  <a:extLst>
                    <a:ext uri="{9D8B030D-6E8A-4147-A177-3AD203B41FA5}">
                      <a16:colId xmlns:a16="http://schemas.microsoft.com/office/drawing/2014/main" val="2728315282"/>
                    </a:ext>
                  </a:extLst>
                </a:gridCol>
                <a:gridCol w="1714248">
                  <a:extLst>
                    <a:ext uri="{9D8B030D-6E8A-4147-A177-3AD203B41FA5}">
                      <a16:colId xmlns:a16="http://schemas.microsoft.com/office/drawing/2014/main" val="2783911045"/>
                    </a:ext>
                  </a:extLst>
                </a:gridCol>
                <a:gridCol w="4298808">
                  <a:extLst>
                    <a:ext uri="{9D8B030D-6E8A-4147-A177-3AD203B41FA5}">
                      <a16:colId xmlns:a16="http://schemas.microsoft.com/office/drawing/2014/main" val="100596991"/>
                    </a:ext>
                  </a:extLst>
                </a:gridCol>
              </a:tblGrid>
              <a:tr h="50203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Year: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4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Subject: Geography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Unit Title: Misty Mountain,</a:t>
                      </a:r>
                      <a:r>
                        <a:rPr lang="en-GB" sz="1600" b="1" baseline="0" dirty="0">
                          <a:effectLst/>
                          <a:latin typeface="Monster Phonics Regular" panose="02000000000000000000" pitchFamily="50" charset="0"/>
                          <a:ea typeface="Calibri" panose="020F0502020204030204" pitchFamily="34" charset="0"/>
                          <a:cs typeface="Monster Phonics Regular" panose="02000000000000000000" pitchFamily="50" charset="0"/>
                        </a:rPr>
                        <a:t> Winding River</a:t>
                      </a:r>
                      <a:endParaRPr lang="en-GB" sz="1600" dirty="0">
                        <a:effectLst/>
                        <a:latin typeface="Monster Phonics Regular" panose="02000000000000000000" pitchFamily="50" charset="0"/>
                        <a:ea typeface="Calibri" panose="020F0502020204030204" pitchFamily="34" charset="0"/>
                        <a:cs typeface="Monster Phonics Regular" panose="02000000000000000000" pitchFamily="50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Unit Title: The Amazon</a:t>
                      </a:r>
                      <a:endParaRPr lang="en-GB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9118108"/>
                  </a:ext>
                </a:extLst>
              </a:tr>
              <a:tr h="284672">
                <a:tc rowSpan="2" gridSpan="4">
                  <a:txBody>
                    <a:bodyPr/>
                    <a:lstStyle/>
                    <a:p>
                      <a:endParaRPr lang="en-GB" sz="1600" kern="1200" baseline="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sz="1200" dirty="0">
                        <a:latin typeface="+mn-lt"/>
                      </a:endParaRPr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2140606"/>
                  </a:ext>
                </a:extLst>
              </a:tr>
              <a:tr h="1559516">
                <a:tc gridSpan="4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4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are Geographers: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understand and describe the stages of a natural process and the effect it has.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identify different human and physical features and their purpose in the environment.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200" b="0" baseline="0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We can understand the geographical similarities and differences through the study of human and physical geography of a region of the United Kingdom.</a:t>
                      </a:r>
                      <a:r>
                        <a:rPr lang="en-GB" sz="1200" b="1" dirty="0">
                          <a:latin typeface="Monster Phonics Regular" panose="02000000000000000000" pitchFamily="50" charset="0"/>
                          <a:cs typeface="Monster Phonics Regular" panose="02000000000000000000" pitchFamily="50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7220443"/>
                  </a:ext>
                </a:extLst>
              </a:tr>
              <a:tr h="4511779">
                <a:tc gridSpan="3"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GB" sz="17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Key vocabulary: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Delta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triangular piece of land at the mouth of a river that has formed because of a build up of settlement.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M</a:t>
                      </a:r>
                      <a:r>
                        <a:rPr lang="en-GB" sz="17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ea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nd</a:t>
                      </a:r>
                      <a:r>
                        <a:rPr lang="en-GB" sz="1700" b="1" kern="1200" baseline="0" dirty="0">
                          <a:solidFill>
                            <a:schemeClr val="accent4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 bend in a river or stream.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Oxb</a:t>
                      </a:r>
                      <a:r>
                        <a:rPr lang="en-GB" sz="1700" b="1" kern="1200" baseline="0" dirty="0">
                          <a:solidFill>
                            <a:srgbClr val="FF3399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ow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l</a:t>
                      </a:r>
                      <a:r>
                        <a:rPr lang="en-GB" sz="17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k</a:t>
                      </a:r>
                      <a:r>
                        <a:rPr lang="en-GB" sz="17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A curved lake that was once a meander in a river.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Sediment –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Very small pieces of sand, soil and stone that form through the process of erosion.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Altit</a:t>
                      </a:r>
                      <a:r>
                        <a:rPr lang="en-GB" sz="1700" b="1" kern="1200" baseline="0" dirty="0">
                          <a:solidFill>
                            <a:srgbClr val="7030A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u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d</a:t>
                      </a:r>
                      <a:r>
                        <a:rPr lang="en-GB" sz="1700" b="1" kern="1200" baseline="0" dirty="0">
                          <a:solidFill>
                            <a:srgbClr val="7030A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-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The height of an object or point above sea level.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Pl</a:t>
                      </a:r>
                      <a:r>
                        <a:rPr lang="en-GB" sz="17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7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boundar</a:t>
                      </a:r>
                      <a:r>
                        <a:rPr lang="en-GB" sz="17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y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–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The place where two tectonic plates meet.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r</a:t>
                      </a:r>
                      <a:r>
                        <a:rPr lang="en-GB" sz="1700" b="1" kern="1200" baseline="0" dirty="0">
                          <a:solidFill>
                            <a:srgbClr val="FF3399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</a:t>
                      </a:r>
                      <a:r>
                        <a:rPr lang="en-GB" sz="17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si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on –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Erosion is the wearing away and removal of rock and soil by means of wind or water.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Transp</a:t>
                      </a:r>
                      <a:r>
                        <a:rPr lang="en-GB" sz="17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or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</a:t>
                      </a:r>
                      <a:r>
                        <a:rPr lang="en-GB" sz="1700" b="1" kern="1200" baseline="0" dirty="0">
                          <a:solidFill>
                            <a:srgbClr val="FF0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a</a:t>
                      </a:r>
                      <a:r>
                        <a:rPr lang="en-GB" sz="17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ti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on -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Transportation is when rocks and soil that have been dislodged and worn away by erosion are transported in flowing water.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D</a:t>
                      </a:r>
                      <a:r>
                        <a:rPr lang="en-GB" sz="1700" b="1" kern="1200" baseline="0" dirty="0">
                          <a:solidFill>
                            <a:srgbClr val="00B05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e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posi</a:t>
                      </a:r>
                      <a:r>
                        <a:rPr lang="en-GB" sz="1700" b="1" kern="1200" baseline="0" dirty="0">
                          <a:solidFill>
                            <a:srgbClr val="FFC000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ti</a:t>
                      </a:r>
                      <a:r>
                        <a:rPr lang="en-GB" sz="1700" b="1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on - </a:t>
                      </a:r>
                      <a:r>
                        <a:rPr lang="en-GB" sz="1700" b="0" kern="1200" baseline="0" dirty="0">
                          <a:solidFill>
                            <a:schemeClr val="tx1"/>
                          </a:solidFill>
                          <a:effectLst/>
                          <a:latin typeface="Monster Phonics Regular" panose="02000000000000000000" pitchFamily="50" charset="0"/>
                          <a:ea typeface="+mn-ea"/>
                          <a:cs typeface="Monster Phonics Regular" panose="02000000000000000000" pitchFamily="50" charset="0"/>
                        </a:rPr>
                        <a:t> Deposition happens when flowing water slows down. Eroded rock and soil that have been transported are left behind.</a:t>
                      </a:r>
                      <a:endParaRPr lang="en-GB" sz="1700" b="1" kern="1200" dirty="0">
                        <a:solidFill>
                          <a:schemeClr val="tx1"/>
                        </a:solidFill>
                        <a:effectLst/>
                        <a:latin typeface="Monster Phonics Regular" panose="02000000000000000000" pitchFamily="50" charset="0"/>
                        <a:ea typeface="+mn-ea"/>
                        <a:cs typeface="Monster Phonics Regular" panose="02000000000000000000" pitchFamily="50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endParaRPr lang="en-GB" sz="1600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  <a:p>
                      <a:pPr lvl="0">
                        <a:buNone/>
                      </a:pPr>
                      <a:endParaRPr lang="en-GB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5965539"/>
                  </a:ext>
                </a:extLst>
              </a:tr>
            </a:tbl>
          </a:graphicData>
        </a:graphic>
      </p:graphicFrame>
      <p:pic>
        <p:nvPicPr>
          <p:cNvPr id="1026" name="Picture 2" descr="Charnock Hall Primary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49" y="92364"/>
            <a:ext cx="3971363" cy="67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6" descr="Image Resul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7287" y="2559050"/>
            <a:ext cx="2917293" cy="42989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38174" y="2480101"/>
            <a:ext cx="2860131" cy="42989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87676D8-C00B-E72C-8AC9-EACB73595527}"/>
              </a:ext>
            </a:extLst>
          </p:cNvPr>
          <p:cNvSpPr txBox="1"/>
          <p:nvPr/>
        </p:nvSpPr>
        <p:spPr>
          <a:xfrm>
            <a:off x="6237287" y="2504164"/>
            <a:ext cx="1668379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River stages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57244E-06A2-D739-030D-B2692AF7C935}"/>
              </a:ext>
            </a:extLst>
          </p:cNvPr>
          <p:cNvSpPr txBox="1"/>
          <p:nvPr/>
        </p:nvSpPr>
        <p:spPr>
          <a:xfrm>
            <a:off x="6192252" y="2991244"/>
            <a:ext cx="1713414" cy="129266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upper course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upper course of a river is narrow. Water flowers over the riverbed, carrying rocks that erode the land and create steep-sided, V-shaped valleys</a:t>
            </a:r>
            <a:r>
              <a:rPr lang="en-GB" sz="12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F0687E-A490-2CF3-2B33-996EF1460E99}"/>
              </a:ext>
            </a:extLst>
          </p:cNvPr>
          <p:cNvSpPr txBox="1"/>
          <p:nvPr/>
        </p:nvSpPr>
        <p:spPr>
          <a:xfrm>
            <a:off x="6198048" y="4481489"/>
            <a:ext cx="171341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middle course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middle course of a river grows wider and deeper as the land becomes flatter. Bends called meanders form. </a:t>
            </a:r>
            <a:endParaRPr lang="en-GB" sz="1200" dirty="0">
              <a:latin typeface="Monster Phonics Regular" panose="02000000000000000000" pitchFamily="50" charset="0"/>
              <a:cs typeface="Monster Phonics Regular" panose="02000000000000000000" pitchFamily="50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CAFBF8-F3B5-8B99-018A-0319E1FA2BCC}"/>
              </a:ext>
            </a:extLst>
          </p:cNvPr>
          <p:cNvSpPr txBox="1"/>
          <p:nvPr/>
        </p:nvSpPr>
        <p:spPr>
          <a:xfrm>
            <a:off x="6192252" y="5688276"/>
            <a:ext cx="171341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lower course</a:t>
            </a:r>
          </a:p>
          <a:p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The lower course is the widest part of a river. The land is flat, and the water flows into the sea at the river’s mouth. </a:t>
            </a:r>
            <a:endParaRPr lang="en-GB" sz="1200" dirty="0">
              <a:latin typeface="Monster Phonics Regular" panose="02000000000000000000" pitchFamily="50" charset="0"/>
              <a:cs typeface="Monster Phonics Regular" panose="02000000000000000000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49A3C1-5DF0-45D4-EE56-FF2AAADCD2DF}"/>
              </a:ext>
            </a:extLst>
          </p:cNvPr>
          <p:cNvSpPr txBox="1"/>
          <p:nvPr/>
        </p:nvSpPr>
        <p:spPr>
          <a:xfrm>
            <a:off x="9238174" y="2407676"/>
            <a:ext cx="2456521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Types of mountain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FB2CE0-25A0-2F19-0D66-24749FCA963B}"/>
              </a:ext>
            </a:extLst>
          </p:cNvPr>
          <p:cNvSpPr txBox="1"/>
          <p:nvPr/>
        </p:nvSpPr>
        <p:spPr>
          <a:xfrm>
            <a:off x="9181012" y="2750118"/>
            <a:ext cx="291729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Mountains can be classified according to what they look like and how they were formed.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A8D53D-C74E-D564-E542-5B0A29429ECE}"/>
              </a:ext>
            </a:extLst>
          </p:cNvPr>
          <p:cNvSpPr txBox="1"/>
          <p:nvPr/>
        </p:nvSpPr>
        <p:spPr>
          <a:xfrm>
            <a:off x="9154581" y="3391091"/>
            <a:ext cx="169790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Fold mountains</a:t>
            </a:r>
            <a:r>
              <a:rPr lang="en-GB" sz="1100" b="1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 </a:t>
            </a:r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form when tectonic plates collide with each other. One plate is pushed down while the other is pushed up and compressed, forming folds. </a:t>
            </a:r>
            <a:endParaRPr lang="en-GB" sz="1100" b="1" u="sng" dirty="0">
              <a:latin typeface="Monster Phonics Regular" panose="02000000000000000000" pitchFamily="50" charset="0"/>
              <a:cs typeface="Monster Phonics Regular" panose="020000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2A96554-6723-D549-E4B2-665422508A25}"/>
              </a:ext>
            </a:extLst>
          </p:cNvPr>
          <p:cNvSpPr txBox="1"/>
          <p:nvPr/>
        </p:nvSpPr>
        <p:spPr>
          <a:xfrm>
            <a:off x="9154581" y="4533752"/>
            <a:ext cx="169790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Volcanic mountains </a:t>
            </a:r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are formed when lava, ash and gases erupt and then cool. This type of mountain often has steep, symmetrical slopes.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D5412E4-38B2-3723-0CA1-126766A59E8D}"/>
              </a:ext>
            </a:extLst>
          </p:cNvPr>
          <p:cNvSpPr txBox="1"/>
          <p:nvPr/>
        </p:nvSpPr>
        <p:spPr>
          <a:xfrm>
            <a:off x="9154580" y="5689583"/>
            <a:ext cx="1697904" cy="110799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100" b="1" u="sng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Fault-block mountains </a:t>
            </a:r>
            <a:r>
              <a:rPr lang="en-GB" sz="1100" dirty="0">
                <a:latin typeface="Monster Phonics Regular" panose="02000000000000000000" pitchFamily="50" charset="0"/>
                <a:cs typeface="Monster Phonics Regular" panose="02000000000000000000" pitchFamily="50" charset="0"/>
              </a:rPr>
              <a:t>form at plate boundaries. The earth on one side of the boundary is forced up, and the other side collapses.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3D43FA-F746-E964-FADF-9DE64A10DDD1}"/>
              </a:ext>
            </a:extLst>
          </p:cNvPr>
          <p:cNvSpPr txBox="1"/>
          <p:nvPr/>
        </p:nvSpPr>
        <p:spPr>
          <a:xfrm>
            <a:off x="397669" y="545585"/>
            <a:ext cx="706191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ter Phonics Regular" panose="02000000000000000000" pitchFamily="50" charset="0"/>
                <a:ea typeface="+mn-ea"/>
                <a:cs typeface="Monster Phonics Regular" panose="02000000000000000000" pitchFamily="50" charset="0"/>
              </a:rPr>
              <a:t>Knowledge statements: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ster Phonics Regular" panose="02000000000000000000" pitchFamily="50" charset="0"/>
              <a:ea typeface="+mn-ea"/>
              <a:cs typeface="Monster Phonics Regular" panose="02000000000000000000" pitchFamily="5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ter Phonics Regular" panose="02000000000000000000" pitchFamily="50" charset="0"/>
                <a:ea typeface="+mn-ea"/>
                <a:cs typeface="Monster Phonics Regular" panose="02000000000000000000" pitchFamily="50" charset="0"/>
              </a:rPr>
              <a:t>I can understand the geographical similarities and differences through the study of human and physical geography of a region.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ter Phonics Regular" panose="02000000000000000000" pitchFamily="50" charset="0"/>
                <a:ea typeface="+mn-ea"/>
                <a:cs typeface="Monster Phonics Regular" panose="02000000000000000000" pitchFamily="50" charset="0"/>
              </a:rPr>
              <a:t>I can describe and understand key aspects of physical geography, including rivers, mountains and the water cycle.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ster Phonics Regular" panose="02000000000000000000" pitchFamily="50" charset="0"/>
                <a:ea typeface="+mn-ea"/>
                <a:cs typeface="Monster Phonics Regular" panose="02000000000000000000" pitchFamily="50" charset="0"/>
              </a:rPr>
              <a:t>I can study and draw conclusions about places and geographical features using a range of geographical resources, including maps, atlases, globes and digital mapping.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714EE47-20CB-86B4-63D7-A961A27256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50" y="837776"/>
            <a:ext cx="317019" cy="123149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47FDE61-E0E3-32AB-1B80-3877D13C9A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6491" y="870612"/>
            <a:ext cx="317019" cy="123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205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491</Words>
  <Application>Microsoft Office PowerPoint</Application>
  <PresentationFormat>Widescreen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Monster Phonics Regular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Pratt</dc:creator>
  <cp:lastModifiedBy>Imogen Lloyd</cp:lastModifiedBy>
  <cp:revision>218</cp:revision>
  <cp:lastPrinted>2023-03-07T10:48:11Z</cp:lastPrinted>
  <dcterms:created xsi:type="dcterms:W3CDTF">2022-04-27T12:42:43Z</dcterms:created>
  <dcterms:modified xsi:type="dcterms:W3CDTF">2025-12-02T09:22:42Z</dcterms:modified>
</cp:coreProperties>
</file>