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BB5398-6095-454B-AAF8-9314D1C835C6}" v="2" dt="2025-11-26T14:14:53.7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837947"/>
              </p:ext>
            </p:extLst>
          </p:nvPr>
        </p:nvGraphicFramePr>
        <p:xfrm>
          <a:off x="155575" y="102892"/>
          <a:ext cx="12036424" cy="66142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98177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39266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57732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693777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280687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2966785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278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Geography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Bright</a:t>
                      </a:r>
                      <a:r>
                        <a:rPr lang="en-GB" sz="1600" b="1" baseline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Lights Big Cities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521599">
                <a:tc rowSpan="2" gridSpan="4"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I know London is the capital city of England.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I know the Great Fire of London happened in 1666 in London.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I know human features are man made features and physical are naturally formed.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I can identify human and </a:t>
                      </a:r>
                      <a:r>
                        <a:rPr lang="en-GB" sz="1600" kern="1200" baseline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physical features </a:t>
                      </a:r>
                      <a:br>
                        <a:rPr lang="en-GB" sz="16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</a:br>
                      <a:endParaRPr lang="en-GB" sz="1600" kern="1200" baseline="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149087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1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Geographers: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</a:t>
                      </a:r>
                      <a:r>
                        <a:rPr lang="en-GB" sz="11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use </a:t>
                      </a:r>
                      <a:r>
                        <a:rPr lang="en-GB" sz="110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world maps, atlases and globes to identify differen</a:t>
                      </a: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 countries.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We can spot and sort human and physical features.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We can recognise landmarks using marks and aerial photos.</a:t>
                      </a:r>
                      <a:endParaRPr lang="en-GB" sz="1100" b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373545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u="sng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Capital </a:t>
                      </a:r>
                      <a:r>
                        <a:rPr lang="en-GB" sz="1700" b="1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it</a:t>
                      </a:r>
                      <a:r>
                        <a:rPr lang="en-GB" sz="1700" b="1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city that is home to the government and ruler of a country.</a:t>
                      </a:r>
                      <a:br>
                        <a:rPr lang="en-GB" sz="1700" b="0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</a:b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</a:t>
                      </a:r>
                      <a:r>
                        <a:rPr lang="en-GB" sz="1700" b="1" dirty="0">
                          <a:solidFill>
                            <a:srgbClr val="7030A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man f</a:t>
                      </a:r>
                      <a:r>
                        <a:rPr lang="en-GB" sz="1700" b="1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ea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700" b="1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ure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 </a:t>
                      </a:r>
                      <a:r>
                        <a:rPr lang="en-GB" sz="17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Human-made features, such as buildings, roads and bridges.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Ph</a:t>
                      </a:r>
                      <a:r>
                        <a:rPr lang="en-GB" sz="1700" b="1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sic</a:t>
                      </a:r>
                      <a:r>
                        <a:rPr lang="en-GB" sz="1700" b="1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al</a:t>
                      </a:r>
                      <a:r>
                        <a:rPr lang="en-GB" sz="1700" b="1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f</a:t>
                      </a:r>
                      <a:r>
                        <a:rPr lang="en-GB" sz="1700" b="1" dirty="0">
                          <a:solidFill>
                            <a:srgbClr val="92D05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ea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700" b="1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ure</a:t>
                      </a:r>
                      <a:r>
                        <a:rPr lang="en-GB" sz="17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 </a:t>
                      </a:r>
                      <a:r>
                        <a:rPr lang="en-GB" sz="17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Naturally-formed features, such as cliffs, rivers and forests.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Sett</a:t>
                      </a:r>
                      <a:r>
                        <a:rPr lang="en-GB" sz="1700" b="1" i="0" kern="120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le</a:t>
                      </a:r>
                      <a:r>
                        <a:rPr lang="en-GB" sz="1700" b="1" i="0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ment</a:t>
                      </a:r>
                      <a:r>
                        <a:rPr lang="en-GB" sz="1700" b="0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place where people live and work.</a:t>
                      </a:r>
                      <a:b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</a:br>
                      <a:r>
                        <a:rPr lang="en-GB" sz="1700" b="1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C</a:t>
                      </a:r>
                      <a:r>
                        <a:rPr lang="en-GB" sz="1700" b="1" i="0" kern="1200" baseline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700" b="1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untr</a:t>
                      </a:r>
                      <a:r>
                        <a:rPr lang="en-GB" sz="1700" b="1" i="0" kern="1200" baseline="0" dirty="0">
                          <a:solidFill>
                            <a:srgbClr val="92D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700" b="0" i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6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 large area of land that has its own government.</a:t>
                      </a:r>
                      <a:endParaRPr lang="en-GB" sz="17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GB" sz="16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 sz="1400" b="1" dirty="0"/>
                        <a:t>  </a:t>
                      </a:r>
                    </a:p>
                    <a:p>
                      <a:endParaRPr lang="en-GB" sz="1400" b="1" dirty="0"/>
                    </a:p>
                    <a:p>
                      <a:endParaRPr lang="en-GB" sz="1400" b="1" dirty="0"/>
                    </a:p>
                    <a:p>
                      <a:endParaRPr lang="en-GB" sz="1400" b="1" dirty="0"/>
                    </a:p>
                    <a:p>
                      <a:r>
                        <a:rPr lang="en-GB" sz="1400" b="1" dirty="0"/>
                        <a:t>     </a:t>
                      </a:r>
                      <a:r>
                        <a:rPr lang="en-GB" sz="1400" b="1" baseline="0" dirty="0"/>
                        <a:t>      </a:t>
                      </a:r>
                      <a:r>
                        <a:rPr lang="en-GB" sz="1400" b="1" dirty="0"/>
                        <a:t> </a:t>
                      </a:r>
                      <a:r>
                        <a:rPr lang="en-GB" sz="18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</a:t>
                      </a:r>
                      <a:r>
                        <a:rPr lang="en-GB" sz="1800" b="0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8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ter bu</a:t>
                      </a:r>
                      <a:r>
                        <a:rPr lang="en-GB" sz="1800" b="0" u="sng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ck</a:t>
                      </a:r>
                      <a:r>
                        <a:rPr lang="en-GB" sz="18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et</a:t>
                      </a:r>
                      <a:r>
                        <a:rPr lang="en-GB" sz="18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   F</a:t>
                      </a:r>
                      <a:r>
                        <a:rPr lang="en-GB" sz="1800" b="0" baseline="0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8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</a:t>
                      </a:r>
                      <a:r>
                        <a:rPr lang="en-GB" sz="1800" b="0" baseline="0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 </a:t>
                      </a:r>
                      <a:r>
                        <a:rPr lang="en-GB" sz="18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squ</a:t>
                      </a:r>
                      <a:r>
                        <a:rPr lang="en-GB" sz="1800" b="0" baseline="0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ir</a:t>
                      </a:r>
                      <a:r>
                        <a:rPr lang="en-GB" sz="18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        F</a:t>
                      </a:r>
                      <a:r>
                        <a:rPr lang="en-GB" sz="1800" b="0" baseline="0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i</a:t>
                      </a:r>
                      <a:r>
                        <a:rPr lang="en-GB" sz="18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r</a:t>
                      </a:r>
                      <a:r>
                        <a:rPr lang="en-GB" sz="1800" b="0" baseline="0" dirty="0">
                          <a:solidFill>
                            <a:srgbClr val="FFFF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8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H</a:t>
                      </a:r>
                      <a:r>
                        <a:rPr lang="en-GB" sz="1800" b="0" baseline="0" dirty="0">
                          <a:solidFill>
                            <a:srgbClr val="FFC000"/>
                          </a:solidFill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oo</a:t>
                      </a:r>
                      <a:r>
                        <a:rPr lang="en-GB" sz="18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k</a:t>
                      </a:r>
                      <a:endParaRPr lang="en-GB" sz="1800" b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3281469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r>
                        <a:rPr lang="en-GB" sz="15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Samuel Pepys</a:t>
                      </a:r>
                      <a:r>
                        <a:rPr lang="en-GB" sz="15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wrote a fire hand account of the Great Fire of London in his diary.</a:t>
                      </a:r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500" dirty="0"/>
                    </a:p>
                    <a:p>
                      <a:pPr lvl="0">
                        <a:buNone/>
                      </a:pPr>
                      <a:endParaRPr lang="en-GB" sz="1500" dirty="0"/>
                    </a:p>
                    <a:p>
                      <a:pPr lvl="0">
                        <a:buNone/>
                      </a:pPr>
                      <a:endParaRPr lang="en-GB" sz="1500" dirty="0"/>
                    </a:p>
                    <a:p>
                      <a:pPr lvl="0">
                        <a:buNone/>
                      </a:pPr>
                      <a:endParaRPr lang="en-GB" sz="1500" dirty="0"/>
                    </a:p>
                    <a:p>
                      <a:pPr lvl="0">
                        <a:buNone/>
                      </a:pPr>
                      <a:endParaRPr lang="en-GB" sz="1500" dirty="0"/>
                    </a:p>
                    <a:p>
                      <a:pPr lvl="0">
                        <a:buNone/>
                      </a:pPr>
                      <a:endParaRPr lang="en-GB" sz="1500" dirty="0"/>
                    </a:p>
                    <a:p>
                      <a:pPr lvl="0">
                        <a:buNone/>
                      </a:pPr>
                      <a:endParaRPr lang="en-GB" sz="1500" dirty="0"/>
                    </a:p>
                    <a:p>
                      <a:pPr lvl="0">
                        <a:buNone/>
                      </a:pPr>
                      <a:endParaRPr lang="en-GB" sz="1500" dirty="0"/>
                    </a:p>
                    <a:p>
                      <a:pPr lvl="0">
                        <a:buNone/>
                      </a:pPr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  <a:p>
                      <a:pPr lvl="0">
                        <a:buNone/>
                      </a:pPr>
                      <a:r>
                        <a:rPr lang="en-GB" sz="15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Thomas </a:t>
                      </a:r>
                      <a:r>
                        <a:rPr lang="en-GB" sz="1500" dirty="0" err="1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Farriner</a:t>
                      </a:r>
                      <a:r>
                        <a:rPr lang="en-GB" sz="15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was the baker of King Charles II. His Bakery on Pudding</a:t>
                      </a:r>
                      <a:r>
                        <a:rPr lang="en-GB" sz="150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Lane is where the Great Fire of London Started.</a:t>
                      </a:r>
                      <a:endParaRPr lang="en-GB" sz="150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359" y="128388"/>
            <a:ext cx="2975342" cy="68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17" name="Group 16"/>
          <p:cNvGrpSpPr/>
          <p:nvPr/>
        </p:nvGrpSpPr>
        <p:grpSpPr>
          <a:xfrm>
            <a:off x="592338" y="4548852"/>
            <a:ext cx="4805830" cy="2060496"/>
            <a:chOff x="155575" y="4377942"/>
            <a:chExt cx="4225926" cy="219428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5575" y="4377942"/>
              <a:ext cx="2756000" cy="2073733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97637" y="4377942"/>
              <a:ext cx="1383864" cy="1023054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911575" y="5441805"/>
              <a:ext cx="1435148" cy="1130425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6165" y="2115879"/>
            <a:ext cx="2213496" cy="745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/>
          <a:srcRect t="11155"/>
          <a:stretch/>
        </p:blipFill>
        <p:spPr>
          <a:xfrm>
            <a:off x="6707746" y="2115879"/>
            <a:ext cx="2574478" cy="7974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82738" y="3429000"/>
            <a:ext cx="2095608" cy="25845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60147" y="3602163"/>
            <a:ext cx="1801890" cy="207717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FA8A9FE-298E-4349-E669-766B6A466635}"/>
              </a:ext>
            </a:extLst>
          </p:cNvPr>
          <p:cNvGrpSpPr/>
          <p:nvPr/>
        </p:nvGrpSpPr>
        <p:grpSpPr>
          <a:xfrm>
            <a:off x="368968" y="681790"/>
            <a:ext cx="223370" cy="922934"/>
            <a:chOff x="460375" y="810276"/>
            <a:chExt cx="168208" cy="858923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7DEB990-3527-4C34-7C39-2B63C6D6FA0F}"/>
                </a:ext>
              </a:extLst>
            </p:cNvPr>
            <p:cNvSpPr/>
            <p:nvPr/>
          </p:nvSpPr>
          <p:spPr>
            <a:xfrm>
              <a:off x="460375" y="81027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DE192E2-45DB-28CD-60C6-DA3A0F155ABC}"/>
                </a:ext>
              </a:extLst>
            </p:cNvPr>
            <p:cNvSpPr/>
            <p:nvPr/>
          </p:nvSpPr>
          <p:spPr>
            <a:xfrm>
              <a:off x="460375" y="10347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9CDF27F-087B-4667-FF2F-93CD5B77965B}"/>
                </a:ext>
              </a:extLst>
            </p:cNvPr>
            <p:cNvSpPr/>
            <p:nvPr/>
          </p:nvSpPr>
          <p:spPr>
            <a:xfrm>
              <a:off x="460375" y="128477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4E713D4-667A-13D3-2733-57A4F3CF244E}"/>
                </a:ext>
              </a:extLst>
            </p:cNvPr>
            <p:cNvSpPr/>
            <p:nvPr/>
          </p:nvSpPr>
          <p:spPr>
            <a:xfrm>
              <a:off x="460375" y="15092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5402100-6FFC-DE2E-B80F-7A0CE3C27568}"/>
              </a:ext>
            </a:extLst>
          </p:cNvPr>
          <p:cNvGrpSpPr/>
          <p:nvPr/>
        </p:nvGrpSpPr>
        <p:grpSpPr>
          <a:xfrm>
            <a:off x="7507172" y="767738"/>
            <a:ext cx="223370" cy="922934"/>
            <a:chOff x="460375" y="810276"/>
            <a:chExt cx="168208" cy="858923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962146E-7B5F-622B-7343-30738DE4E971}"/>
                </a:ext>
              </a:extLst>
            </p:cNvPr>
            <p:cNvSpPr/>
            <p:nvPr/>
          </p:nvSpPr>
          <p:spPr>
            <a:xfrm>
              <a:off x="460375" y="81027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ACC547D-7627-88D2-3AAA-FF3001B442A4}"/>
                </a:ext>
              </a:extLst>
            </p:cNvPr>
            <p:cNvSpPr/>
            <p:nvPr/>
          </p:nvSpPr>
          <p:spPr>
            <a:xfrm>
              <a:off x="460375" y="1034726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123EAB2-8A9D-5602-B7E9-78CA269B83A5}"/>
                </a:ext>
              </a:extLst>
            </p:cNvPr>
            <p:cNvSpPr/>
            <p:nvPr/>
          </p:nvSpPr>
          <p:spPr>
            <a:xfrm>
              <a:off x="460375" y="128477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115A661-8E25-CAC2-F35C-1952ADE0A16B}"/>
                </a:ext>
              </a:extLst>
            </p:cNvPr>
            <p:cNvSpPr/>
            <p:nvPr/>
          </p:nvSpPr>
          <p:spPr>
            <a:xfrm>
              <a:off x="460375" y="1509225"/>
              <a:ext cx="168208" cy="15997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8cf5b06-4ca8-41fe-88b5-96f716532fa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52B79683EF2643BA6ADCD55BC93DDE" ma:contentTypeVersion="14" ma:contentTypeDescription="Create a new document." ma:contentTypeScope="" ma:versionID="b0fad97496d2746f6e249652c4f513e6">
  <xsd:schema xmlns:xsd="http://www.w3.org/2001/XMLSchema" xmlns:xs="http://www.w3.org/2001/XMLSchema" xmlns:p="http://schemas.microsoft.com/office/2006/metadata/properties" xmlns:ns3="08cf5b06-4ca8-41fe-88b5-96f716532fa8" xmlns:ns4="00788a91-cc50-42dc-aa11-d11fdd2f777e" targetNamespace="http://schemas.microsoft.com/office/2006/metadata/properties" ma:root="true" ma:fieldsID="76a69269753984493896b060258ddfa8" ns3:_="" ns4:_="">
    <xsd:import namespace="08cf5b06-4ca8-41fe-88b5-96f716532fa8"/>
    <xsd:import namespace="00788a91-cc50-42dc-aa11-d11fdd2f777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  <xsd:element ref="ns3:MediaLengthInSeconds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cf5b06-4ca8-41fe-88b5-96f716532f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788a91-cc50-42dc-aa11-d11fdd2f777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EAC3BB-312F-42DC-A45F-6230BED7E6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1F3873-78EF-48A3-BB39-EF6C3D682FB7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00788a91-cc50-42dc-aa11-d11fdd2f777e"/>
    <ds:schemaRef ds:uri="08cf5b06-4ca8-41fe-88b5-96f716532fa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ED1B632-D8B0-4E9A-BD9C-ECFAC4E603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cf5b06-4ca8-41fe-88b5-96f716532fa8"/>
    <ds:schemaRef ds:uri="00788a91-cc50-42dc-aa11-d11fdd2f7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8675</TotalTime>
  <Words>222</Words>
  <Application>Microsoft Office PowerPoint</Application>
  <PresentationFormat>Widescreen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Olivia Grant</cp:lastModifiedBy>
  <cp:revision>237</cp:revision>
  <cp:lastPrinted>2023-03-07T10:48:11Z</cp:lastPrinted>
  <dcterms:created xsi:type="dcterms:W3CDTF">2022-04-27T12:42:43Z</dcterms:created>
  <dcterms:modified xsi:type="dcterms:W3CDTF">2025-12-02T10:19:19Z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0x0101009752B79683EF2643BA6ADCD55BC93DDE</vt:lpwstr>
  </property>
</Properties>
</file>